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8" r:id="rId3"/>
    <p:sldId id="259" r:id="rId4"/>
    <p:sldId id="276" r:id="rId5"/>
    <p:sldId id="277" r:id="rId6"/>
    <p:sldId id="260" r:id="rId7"/>
    <p:sldId id="280" r:id="rId8"/>
    <p:sldId id="261" r:id="rId9"/>
    <p:sldId id="279" r:id="rId10"/>
    <p:sldId id="278" r:id="rId11"/>
    <p:sldId id="269" r:id="rId12"/>
    <p:sldId id="281" r:id="rId13"/>
    <p:sldId id="282" r:id="rId14"/>
    <p:sldId id="283" r:id="rId15"/>
    <p:sldId id="284" r:id="rId16"/>
    <p:sldId id="285" r:id="rId17"/>
    <p:sldId id="275" r:id="rId18"/>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4701" autoAdjust="0"/>
  </p:normalViewPr>
  <p:slideViewPr>
    <p:cSldViewPr>
      <p:cViewPr varScale="1">
        <p:scale>
          <a:sx n="70" d="100"/>
          <a:sy n="70" d="100"/>
        </p:scale>
        <p:origin x="1200" y="48"/>
      </p:cViewPr>
      <p:guideLst>
        <p:guide orient="horz" pos="2160"/>
        <p:guide pos="2880"/>
      </p:guideLst>
    </p:cSldViewPr>
  </p:slideViewPr>
  <p:notesTextViewPr>
    <p:cViewPr>
      <p:scale>
        <a:sx n="1" d="1"/>
        <a:sy n="1" d="1"/>
      </p:scale>
      <p:origin x="0" y="0"/>
    </p:cViewPr>
  </p:notesTextViewPr>
  <p:sorterViewPr>
    <p:cViewPr>
      <p:scale>
        <a:sx n="100" d="100"/>
        <a:sy n="100" d="100"/>
      </p:scale>
      <p:origin x="0" y="-139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9ACBFA-5E22-4A43-B343-20BA319A1090}" type="datetimeFigureOut">
              <a:rPr lang="en-AU" smtClean="0"/>
              <a:t>25/08/2018</a:t>
            </a:fld>
            <a:endParaRPr lang="en-AU"/>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FE109A-171C-45A6-95C6-09B83F28E3C7}" type="slidenum">
              <a:rPr lang="en-AU" smtClean="0"/>
              <a:t>‹#›</a:t>
            </a:fld>
            <a:endParaRPr lang="en-AU"/>
          </a:p>
        </p:txBody>
      </p:sp>
    </p:spTree>
    <p:extLst>
      <p:ext uri="{BB962C8B-B14F-4D97-AF65-F5344CB8AC3E}">
        <p14:creationId xmlns:p14="http://schemas.microsoft.com/office/powerpoint/2010/main" val="37457922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b="1" kern="1200" dirty="0">
                <a:solidFill>
                  <a:schemeClr val="tx1"/>
                </a:solidFill>
                <a:effectLst/>
                <a:latin typeface="+mn-lt"/>
                <a:ea typeface="+mn-ea"/>
                <a:cs typeface="+mn-cs"/>
              </a:rPr>
              <a:t>Video debrief</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What did you observe in the video? The wildebeest were talking to one another looking at a strange looking thing in the river. One thought it was a crocodile. The other thought it was a log. So Wildebeest #1 tried to prove to Wildebeest #2 who was very adamant that it wasn’t, that it was indeed a crocodile. Unfortunately, Wildebeest #1 paid the price with his own life. What happened at the end? Another Wildebeest came into the scene and what did he think it was? A log. The cycle then repeats itself. Why is it we fail to learn lessons unless we go through it ourselves? </a:t>
            </a:r>
          </a:p>
          <a:p>
            <a:endParaRPr lang="en-AU" dirty="0"/>
          </a:p>
          <a:p>
            <a:r>
              <a:rPr lang="en-AU" b="1" dirty="0"/>
              <a:t>My mobile phone</a:t>
            </a:r>
          </a:p>
          <a:p>
            <a:r>
              <a:rPr lang="en-AU" b="0" dirty="0"/>
              <a:t>I recently lost my mobile phone twice within the space of a month. Some of us when we lose things, we literally have no idea where we misplaced our items. For me, in this instance, I actually knew where I left my mobile phone, I was just unable to retrieve it!</a:t>
            </a:r>
          </a:p>
          <a:p>
            <a:r>
              <a:rPr lang="en-AU" b="0" dirty="0"/>
              <a:t>When I came back from </a:t>
            </a:r>
            <a:r>
              <a:rPr lang="en-AU" b="0" dirty="0" err="1"/>
              <a:t>M’sia</a:t>
            </a:r>
            <a:r>
              <a:rPr lang="en-AU" b="0" dirty="0"/>
              <a:t>, I put my mobile in the seat pocket which I am accustomed to do along with a few other things. But in my hurry to disembark the flight, I managed to pack into my bag the things I placed in the seat pocket …everything that is, except for my phone! I have travelled to many places and </a:t>
            </a:r>
            <a:r>
              <a:rPr lang="en-AU" b="1" dirty="0"/>
              <a:t>never</a:t>
            </a:r>
            <a:r>
              <a:rPr lang="en-AU" b="0" dirty="0"/>
              <a:t> have I made this mistake before. I only realised this when we arrived at the baggage carousel. I tried to speak to the airport staff handling baggage enquiries, the baggage handling crew, air </a:t>
            </a:r>
            <a:r>
              <a:rPr lang="en-AU" b="0" dirty="0" err="1"/>
              <a:t>asia</a:t>
            </a:r>
            <a:r>
              <a:rPr lang="en-AU" b="0" dirty="0"/>
              <a:t> stewardesses and eventually had to be taken care of by the airport staff who were the only ones authorised to enter the aircraft and retrieve my mobile phone. Phew! </a:t>
            </a:r>
          </a:p>
          <a:p>
            <a:endParaRPr lang="en-AU" b="0" dirty="0"/>
          </a:p>
          <a:p>
            <a:r>
              <a:rPr lang="en-AU" b="0" dirty="0"/>
              <a:t>After that, you would think that I would have learned my lesson. One day on the way home from work, I fell asleep on the train – which is not unusual. After I arrived home I realised that my phone was not in my handbag as I had thought. Immediately I knew that it must have been left on the train because that was the last time I remember holding it. Either one of two scenarios could have happened, it could have been stolen from me whilst I fell asleep or I could have dropped it / left it on the seat? Which would be odd but nevertheless an option. Anyway, lodged a lost property report, called Transperth, changed all my passwords, tried the google “find my phone” feature. I was told I would have to wait basically </a:t>
            </a:r>
            <a:r>
              <a:rPr lang="en-AU" b="0" dirty="0" err="1"/>
              <a:t>til</a:t>
            </a:r>
            <a:r>
              <a:rPr lang="en-AU" b="0" dirty="0"/>
              <a:t> the next day for any results. I prayed the “I want my knife back / mobile phone”. Anyway, rested at night and the next day, I was told that my phone had been found in Mandurah on the train. Basically, at the end of the line, they do a sweep and picked it up there. The following day, I was reunited with my phone as they expedited the process for me. </a:t>
            </a:r>
          </a:p>
          <a:p>
            <a:endParaRPr lang="en-AU" b="0" dirty="0"/>
          </a:p>
          <a:p>
            <a:r>
              <a:rPr lang="en-AU" b="0" dirty="0"/>
              <a:t>During that whole time, I realised how dependent I am on my mobile phone. Literally everything I do revolves around my phone. The first thing I reach for is my mob phone. </a:t>
            </a:r>
          </a:p>
          <a:p>
            <a:endParaRPr lang="en-AU" b="0" dirty="0"/>
          </a:p>
          <a:p>
            <a:r>
              <a:rPr lang="en-AU" b="0" dirty="0"/>
              <a:t>So, the lessons we fail to learn – where God has to teach me OVER and OVER again until it gets through my sometimes thick head. </a:t>
            </a:r>
          </a:p>
        </p:txBody>
      </p:sp>
      <p:sp>
        <p:nvSpPr>
          <p:cNvPr id="4" name="Slide Number Placeholder 3"/>
          <p:cNvSpPr>
            <a:spLocks noGrp="1"/>
          </p:cNvSpPr>
          <p:nvPr>
            <p:ph type="sldNum" sz="quarter" idx="10"/>
          </p:nvPr>
        </p:nvSpPr>
        <p:spPr/>
        <p:txBody>
          <a:bodyPr/>
          <a:lstStyle/>
          <a:p>
            <a:fld id="{55FE109A-171C-45A6-95C6-09B83F28E3C7}" type="slidenum">
              <a:rPr lang="en-AU" smtClean="0"/>
              <a:t>2</a:t>
            </a:fld>
            <a:endParaRPr lang="en-AU"/>
          </a:p>
        </p:txBody>
      </p:sp>
    </p:spTree>
    <p:extLst>
      <p:ext uri="{BB962C8B-B14F-4D97-AF65-F5344CB8AC3E}">
        <p14:creationId xmlns:p14="http://schemas.microsoft.com/office/powerpoint/2010/main" val="23330925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This month, we’re reading the book of Judges and it seems that there is a recurring theme / message in this book. The children of Israel were constantly in this cycle. Where they would get comfortable and forget God (go serve other Gods) and then when God raised up a neighbouring nation to oppress them, they would cry out to God to deliver them and then God would hear their cry and help them. Only for them to slip into complacency again. This continual cycle can be quite frustrating to read and makes us think “why couldn’t the children of Israel be better than that? Why can’t they learn from their lesson?” Except that we are no different. </a:t>
            </a:r>
          </a:p>
          <a:p>
            <a:r>
              <a:rPr lang="en-AU" sz="1200" kern="1200" dirty="0">
                <a:solidFill>
                  <a:schemeClr val="tx1"/>
                </a:solidFill>
                <a:effectLst/>
                <a:latin typeface="+mn-lt"/>
                <a:ea typeface="+mn-ea"/>
                <a:cs typeface="+mn-cs"/>
              </a:rPr>
              <a:t>So how do we overcome this cycle of defeat. Recognise the spirits that are operating in our lives. We are going to have to put our fighting gear on.</a:t>
            </a:r>
          </a:p>
          <a:p>
            <a:endParaRPr lang="en-AU" dirty="0"/>
          </a:p>
        </p:txBody>
      </p:sp>
      <p:sp>
        <p:nvSpPr>
          <p:cNvPr id="4" name="Slide Number Placeholder 3"/>
          <p:cNvSpPr>
            <a:spLocks noGrp="1"/>
          </p:cNvSpPr>
          <p:nvPr>
            <p:ph type="sldNum" sz="quarter" idx="10"/>
          </p:nvPr>
        </p:nvSpPr>
        <p:spPr/>
        <p:txBody>
          <a:bodyPr/>
          <a:lstStyle/>
          <a:p>
            <a:fld id="{55FE109A-171C-45A6-95C6-09B83F28E3C7}" type="slidenum">
              <a:rPr lang="en-AU" smtClean="0"/>
              <a:t>6</a:t>
            </a:fld>
            <a:endParaRPr lang="en-AU"/>
          </a:p>
        </p:txBody>
      </p:sp>
    </p:spTree>
    <p:extLst>
      <p:ext uri="{BB962C8B-B14F-4D97-AF65-F5344CB8AC3E}">
        <p14:creationId xmlns:p14="http://schemas.microsoft.com/office/powerpoint/2010/main" val="31795398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Some tribes settled for second best and did not receive the fullness of what God has promised.  It got too hard to drive them out so they made deals with the inhabitants (put them in forced labour and received taxes / tributes). </a:t>
            </a:r>
          </a:p>
          <a:p>
            <a:endParaRPr lang="en-AU" dirty="0"/>
          </a:p>
        </p:txBody>
      </p:sp>
      <p:sp>
        <p:nvSpPr>
          <p:cNvPr id="4" name="Slide Number Placeholder 3"/>
          <p:cNvSpPr>
            <a:spLocks noGrp="1"/>
          </p:cNvSpPr>
          <p:nvPr>
            <p:ph type="sldNum" sz="quarter" idx="10"/>
          </p:nvPr>
        </p:nvSpPr>
        <p:spPr/>
        <p:txBody>
          <a:bodyPr/>
          <a:lstStyle/>
          <a:p>
            <a:fld id="{55FE109A-171C-45A6-95C6-09B83F28E3C7}" type="slidenum">
              <a:rPr lang="en-AU" smtClean="0"/>
              <a:t>8</a:t>
            </a:fld>
            <a:endParaRPr lang="en-AU"/>
          </a:p>
        </p:txBody>
      </p:sp>
    </p:spTree>
    <p:extLst>
      <p:ext uri="{BB962C8B-B14F-4D97-AF65-F5344CB8AC3E}">
        <p14:creationId xmlns:p14="http://schemas.microsoft.com/office/powerpoint/2010/main" val="12798726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AU" sz="1400" b="1" dirty="0"/>
              <a:t>The enemy that you don’t conquer will conquer you</a:t>
            </a:r>
          </a:p>
          <a:p>
            <a:r>
              <a:rPr lang="en-AU" dirty="0" err="1"/>
              <a:t>Deut</a:t>
            </a:r>
            <a:r>
              <a:rPr lang="en-AU" dirty="0"/>
              <a:t> 8 - How God brought Israel to the promised land</a:t>
            </a:r>
          </a:p>
          <a:p>
            <a:r>
              <a:rPr lang="en-AU" dirty="0" err="1"/>
              <a:t>Deut</a:t>
            </a:r>
            <a:r>
              <a:rPr lang="en-AU" dirty="0"/>
              <a:t> 8:18 – It is the Lord who gives you power to get wealth. </a:t>
            </a:r>
          </a:p>
          <a:p>
            <a:r>
              <a:rPr lang="en-AU" dirty="0"/>
              <a:t>We forget that. When we have a job and have a little bit of money, we get comfortable and forget about God. We start planning our next holiday and what we’re going to do with all the money we now have. </a:t>
            </a:r>
          </a:p>
          <a:p>
            <a:r>
              <a:rPr lang="en-AU" dirty="0"/>
              <a:t>But when we don’t have a job, we cry out to God.  The cycle repeats. </a:t>
            </a:r>
          </a:p>
          <a:p>
            <a:endParaRPr lang="en-AU" dirty="0"/>
          </a:p>
          <a:p>
            <a:r>
              <a:rPr lang="en-AU" dirty="0"/>
              <a:t>Whenever the Israelites forgot God and went to serve other Gods, God used the Moabites, the Philistines, the Midianites to oppress them and essentially get their attention. What are the </a:t>
            </a:r>
            <a:r>
              <a:rPr lang="en-AU" dirty="0" err="1"/>
              <a:t>Moabs</a:t>
            </a:r>
            <a:r>
              <a:rPr lang="en-AU" dirty="0"/>
              <a:t> or Philistines or the </a:t>
            </a:r>
            <a:r>
              <a:rPr lang="en-AU" dirty="0" err="1"/>
              <a:t>Midians</a:t>
            </a:r>
            <a:r>
              <a:rPr lang="en-AU" dirty="0"/>
              <a:t> in our lives that God uses to get our attention? What challenge or adversity is God using to get us to turn to Him? Why does He need to use circumstances to speak to us? </a:t>
            </a:r>
          </a:p>
          <a:p>
            <a:endParaRPr lang="en-AU" dirty="0"/>
          </a:p>
          <a:p>
            <a:r>
              <a:rPr lang="en-AU" dirty="0"/>
              <a:t>Hezekiah 2 Kings 20:19 So Hezekiah said to Isaiah “The word of the Lord which you have spoken is good!” For he said, “Will there not be peace and truth at least in my days?”</a:t>
            </a:r>
          </a:p>
          <a:p>
            <a:r>
              <a:rPr lang="en-AU" dirty="0"/>
              <a:t>We can easily have the attitude of “Somebody else will do that. I’m past my used by date.” </a:t>
            </a:r>
          </a:p>
          <a:p>
            <a:r>
              <a:rPr lang="en-AU" dirty="0"/>
              <a:t>David served God </a:t>
            </a:r>
            <a:r>
              <a:rPr lang="en-AU" b="1" dirty="0"/>
              <a:t>in his generation</a:t>
            </a:r>
            <a:r>
              <a:rPr lang="en-AU" dirty="0"/>
              <a:t> – Acts 13:36 What have you done in and for your generation? What’s your mountain? </a:t>
            </a:r>
          </a:p>
          <a:p>
            <a:endParaRPr lang="en-AU" dirty="0"/>
          </a:p>
        </p:txBody>
      </p:sp>
      <p:sp>
        <p:nvSpPr>
          <p:cNvPr id="4" name="Slide Number Placeholder 3"/>
          <p:cNvSpPr>
            <a:spLocks noGrp="1"/>
          </p:cNvSpPr>
          <p:nvPr>
            <p:ph type="sldNum" sz="quarter" idx="10"/>
          </p:nvPr>
        </p:nvSpPr>
        <p:spPr/>
        <p:txBody>
          <a:bodyPr/>
          <a:lstStyle/>
          <a:p>
            <a:fld id="{55FE109A-171C-45A6-95C6-09B83F28E3C7}" type="slidenum">
              <a:rPr lang="en-AU" smtClean="0"/>
              <a:t>10</a:t>
            </a:fld>
            <a:endParaRPr lang="en-AU"/>
          </a:p>
        </p:txBody>
      </p:sp>
    </p:spTree>
    <p:extLst>
      <p:ext uri="{BB962C8B-B14F-4D97-AF65-F5344CB8AC3E}">
        <p14:creationId xmlns:p14="http://schemas.microsoft.com/office/powerpoint/2010/main" val="42350633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That doesn’t affect me, therefore I don’t care about it. It doesn’t matter until it happens to you. Famous quote from German pastor in WWII Martin </a:t>
            </a:r>
            <a:r>
              <a:rPr lang="en-AU" sz="1200" kern="1200" dirty="0" err="1">
                <a:solidFill>
                  <a:schemeClr val="tx1"/>
                </a:solidFill>
                <a:effectLst/>
                <a:latin typeface="+mn-lt"/>
                <a:ea typeface="+mn-ea"/>
                <a:cs typeface="+mn-cs"/>
              </a:rPr>
              <a:t>Niemoller</a:t>
            </a:r>
            <a:r>
              <a:rPr lang="en-AU" sz="1200" kern="1200" dirty="0">
                <a:solidFill>
                  <a:schemeClr val="tx1"/>
                </a:solidFill>
                <a:effectLst/>
                <a:latin typeface="+mn-lt"/>
                <a:ea typeface="+mn-ea"/>
                <a:cs typeface="+mn-cs"/>
              </a:rPr>
              <a:t>. God has called all of us to speak out, to pray for our cities and nation – seek the prosperity of the city </a:t>
            </a:r>
            <a:r>
              <a:rPr lang="en-AU" sz="1200" kern="1200" dirty="0" err="1">
                <a:solidFill>
                  <a:schemeClr val="tx1"/>
                </a:solidFill>
                <a:effectLst/>
                <a:latin typeface="+mn-lt"/>
                <a:ea typeface="+mn-ea"/>
                <a:cs typeface="+mn-cs"/>
              </a:rPr>
              <a:t>Jer</a:t>
            </a:r>
            <a:r>
              <a:rPr lang="en-AU" sz="1200" kern="1200" dirty="0">
                <a:solidFill>
                  <a:schemeClr val="tx1"/>
                </a:solidFill>
                <a:effectLst/>
                <a:latin typeface="+mn-lt"/>
                <a:ea typeface="+mn-ea"/>
                <a:cs typeface="+mn-cs"/>
              </a:rPr>
              <a:t> 29:7. When it prospers, so do you. </a:t>
            </a:r>
          </a:p>
          <a:p>
            <a:r>
              <a:rPr lang="en-AU" sz="1200" kern="1200" dirty="0">
                <a:solidFill>
                  <a:schemeClr val="tx1"/>
                </a:solidFill>
                <a:effectLst/>
                <a:latin typeface="+mn-lt"/>
                <a:ea typeface="+mn-ea"/>
                <a:cs typeface="+mn-cs"/>
              </a:rPr>
              <a:t>God has called all of us to stand for righteousness against the evil of our day. William Carey – father of modern missions stood against the unjust practice of Sati where widows would be burned alive on top of their deceased husbands in India, led a campaign for the humane treatment of lepers. All whilst still carrying out God’s work as a missionary. </a:t>
            </a:r>
          </a:p>
          <a:p>
            <a:r>
              <a:rPr lang="en-AU" sz="1200" kern="1200" dirty="0">
                <a:solidFill>
                  <a:schemeClr val="tx1"/>
                </a:solidFill>
                <a:effectLst/>
                <a:latin typeface="+mn-lt"/>
                <a:ea typeface="+mn-ea"/>
                <a:cs typeface="+mn-cs"/>
              </a:rPr>
              <a:t>William Wilberforce spoke against and dedicated his whole life to the abolition of slavery in the British Empire. When William Wilberforce entered parliament, he was one of only two born-again Christians in Westminster. By his death, there was over 100 Evangelicals in parliament, in England.</a:t>
            </a:r>
          </a:p>
          <a:p>
            <a:r>
              <a:rPr lang="en-AU" sz="1200" kern="1200" dirty="0">
                <a:solidFill>
                  <a:schemeClr val="tx1"/>
                </a:solidFill>
                <a:effectLst/>
                <a:latin typeface="+mn-lt"/>
                <a:ea typeface="+mn-ea"/>
                <a:cs typeface="+mn-cs"/>
              </a:rPr>
              <a:t>Open your mouth for the speechless, In the cause of all who are appointed to die. Open your mouth, judge righteously, And plead the cause of the poor and needy. - Proverbs 31:8-9 </a:t>
            </a:r>
            <a:br>
              <a:rPr lang="en-AU" sz="1200" kern="1200" dirty="0">
                <a:solidFill>
                  <a:schemeClr val="tx1"/>
                </a:solidFill>
                <a:effectLst/>
                <a:latin typeface="+mn-lt"/>
                <a:ea typeface="+mn-ea"/>
                <a:cs typeface="+mn-cs"/>
              </a:rPr>
            </a:br>
            <a:br>
              <a:rPr lang="en-AU" sz="1200" kern="1200" dirty="0">
                <a:solidFill>
                  <a:schemeClr val="tx1"/>
                </a:solidFill>
                <a:effectLst/>
                <a:latin typeface="+mn-lt"/>
                <a:ea typeface="+mn-ea"/>
                <a:cs typeface="+mn-cs"/>
              </a:rPr>
            </a:br>
            <a:r>
              <a:rPr lang="en-AU" sz="1200" kern="1200" dirty="0">
                <a:solidFill>
                  <a:schemeClr val="tx1"/>
                </a:solidFill>
                <a:effectLst/>
                <a:latin typeface="+mn-lt"/>
                <a:ea typeface="+mn-ea"/>
                <a:cs typeface="+mn-cs"/>
              </a:rPr>
              <a:t>He has shown you, O man, what is good; And what does the Lord require of you But to do justly, To love mercy, And to walk humbly with your God? - Micah 6:8 </a:t>
            </a:r>
            <a:br>
              <a:rPr lang="en-AU" sz="1200" kern="1200" dirty="0">
                <a:solidFill>
                  <a:schemeClr val="tx1"/>
                </a:solidFill>
                <a:effectLst/>
                <a:latin typeface="+mn-lt"/>
                <a:ea typeface="+mn-ea"/>
                <a:cs typeface="+mn-cs"/>
              </a:rPr>
            </a:br>
            <a:br>
              <a:rPr lang="en-AU" sz="1200" kern="1200" dirty="0">
                <a:solidFill>
                  <a:schemeClr val="tx1"/>
                </a:solidFill>
                <a:effectLst/>
                <a:latin typeface="+mn-lt"/>
                <a:ea typeface="+mn-ea"/>
                <a:cs typeface="+mn-cs"/>
              </a:rPr>
            </a:br>
            <a:r>
              <a:rPr lang="en-AU" sz="1200" kern="1200" dirty="0">
                <a:solidFill>
                  <a:schemeClr val="tx1"/>
                </a:solidFill>
                <a:effectLst/>
                <a:latin typeface="+mn-lt"/>
                <a:ea typeface="+mn-ea"/>
                <a:cs typeface="+mn-cs"/>
              </a:rPr>
              <a:t>Therefore I exhort first of all that supplications, prayers, intercessions, and giving of thanks be made for all </a:t>
            </a:r>
            <a:r>
              <a:rPr lang="en-AU" sz="1200" kern="1200" dirty="0" err="1">
                <a:solidFill>
                  <a:schemeClr val="tx1"/>
                </a:solidFill>
                <a:effectLst/>
                <a:latin typeface="+mn-lt"/>
                <a:ea typeface="+mn-ea"/>
                <a:cs typeface="+mn-cs"/>
              </a:rPr>
              <a:t>men,for</a:t>
            </a:r>
            <a:r>
              <a:rPr lang="en-AU" sz="1200" kern="1200" dirty="0">
                <a:solidFill>
                  <a:schemeClr val="tx1"/>
                </a:solidFill>
                <a:effectLst/>
                <a:latin typeface="+mn-lt"/>
                <a:ea typeface="+mn-ea"/>
                <a:cs typeface="+mn-cs"/>
              </a:rPr>
              <a:t> kings and all who are in authority, that we may lead a quiet and peaceable life in all godliness and reverence. For this is good and acceptable in the sight of God our </a:t>
            </a:r>
            <a:r>
              <a:rPr lang="en-AU" sz="1200" kern="1200" dirty="0" err="1">
                <a:solidFill>
                  <a:schemeClr val="tx1"/>
                </a:solidFill>
                <a:effectLst/>
                <a:latin typeface="+mn-lt"/>
                <a:ea typeface="+mn-ea"/>
                <a:cs typeface="+mn-cs"/>
              </a:rPr>
              <a:t>Savior,who</a:t>
            </a:r>
            <a:r>
              <a:rPr lang="en-AU" sz="1200" kern="1200" dirty="0">
                <a:solidFill>
                  <a:schemeClr val="tx1"/>
                </a:solidFill>
                <a:effectLst/>
                <a:latin typeface="+mn-lt"/>
                <a:ea typeface="+mn-ea"/>
                <a:cs typeface="+mn-cs"/>
              </a:rPr>
              <a:t> desires all men to be saved and to come to the knowledge of the truth. - 1 Timothy 2:1-4</a:t>
            </a:r>
          </a:p>
          <a:p>
            <a:endParaRPr lang="en-AU" dirty="0"/>
          </a:p>
        </p:txBody>
      </p:sp>
      <p:sp>
        <p:nvSpPr>
          <p:cNvPr id="4" name="Slide Number Placeholder 3"/>
          <p:cNvSpPr>
            <a:spLocks noGrp="1"/>
          </p:cNvSpPr>
          <p:nvPr>
            <p:ph type="sldNum" sz="quarter" idx="10"/>
          </p:nvPr>
        </p:nvSpPr>
        <p:spPr/>
        <p:txBody>
          <a:bodyPr/>
          <a:lstStyle/>
          <a:p>
            <a:fld id="{55FE109A-171C-45A6-95C6-09B83F28E3C7}" type="slidenum">
              <a:rPr lang="en-AU" smtClean="0"/>
              <a:t>11</a:t>
            </a:fld>
            <a:endParaRPr lang="en-AU"/>
          </a:p>
        </p:txBody>
      </p:sp>
    </p:spTree>
    <p:extLst>
      <p:ext uri="{BB962C8B-B14F-4D97-AF65-F5344CB8AC3E}">
        <p14:creationId xmlns:p14="http://schemas.microsoft.com/office/powerpoint/2010/main" val="25243220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That doesn’t affect me, therefore I don’t care about it. It doesn’t matter until it happens to you. Famous quote from German pastor in WWII Martin </a:t>
            </a:r>
            <a:r>
              <a:rPr lang="en-AU" sz="1200" kern="1200" dirty="0" err="1">
                <a:solidFill>
                  <a:schemeClr val="tx1"/>
                </a:solidFill>
                <a:effectLst/>
                <a:latin typeface="+mn-lt"/>
                <a:ea typeface="+mn-ea"/>
                <a:cs typeface="+mn-cs"/>
              </a:rPr>
              <a:t>Niemoller</a:t>
            </a:r>
            <a:r>
              <a:rPr lang="en-AU" sz="1200" kern="1200" dirty="0">
                <a:solidFill>
                  <a:schemeClr val="tx1"/>
                </a:solidFill>
                <a:effectLst/>
                <a:latin typeface="+mn-lt"/>
                <a:ea typeface="+mn-ea"/>
                <a:cs typeface="+mn-cs"/>
              </a:rPr>
              <a:t>. God has called all of us to speak out, to pray for our cities and nation – seek the prosperity of the city </a:t>
            </a:r>
            <a:r>
              <a:rPr lang="en-AU" sz="1200" kern="1200" dirty="0" err="1">
                <a:solidFill>
                  <a:schemeClr val="tx1"/>
                </a:solidFill>
                <a:effectLst/>
                <a:latin typeface="+mn-lt"/>
                <a:ea typeface="+mn-ea"/>
                <a:cs typeface="+mn-cs"/>
              </a:rPr>
              <a:t>Jer</a:t>
            </a:r>
            <a:r>
              <a:rPr lang="en-AU" sz="1200" kern="1200" dirty="0">
                <a:solidFill>
                  <a:schemeClr val="tx1"/>
                </a:solidFill>
                <a:effectLst/>
                <a:latin typeface="+mn-lt"/>
                <a:ea typeface="+mn-ea"/>
                <a:cs typeface="+mn-cs"/>
              </a:rPr>
              <a:t> 29:7. When it prospers, so do you. </a:t>
            </a:r>
          </a:p>
          <a:p>
            <a:r>
              <a:rPr lang="en-AU" sz="1200" kern="1200" dirty="0">
                <a:solidFill>
                  <a:schemeClr val="tx1"/>
                </a:solidFill>
                <a:effectLst/>
                <a:latin typeface="+mn-lt"/>
                <a:ea typeface="+mn-ea"/>
                <a:cs typeface="+mn-cs"/>
              </a:rPr>
              <a:t>God has called all of us to stand for righteousness against the evil of our day. William Carey – father of modern missions stood against the unjust practice of Sati where widows would be burned alive on top of their deceased husbands in India, led a campaign for the humane treatment of lepers. All whilst still carrying out God’s work as a missionary. </a:t>
            </a:r>
          </a:p>
          <a:p>
            <a:r>
              <a:rPr lang="en-AU" sz="1200" kern="1200" dirty="0">
                <a:solidFill>
                  <a:schemeClr val="tx1"/>
                </a:solidFill>
                <a:effectLst/>
                <a:latin typeface="+mn-lt"/>
                <a:ea typeface="+mn-ea"/>
                <a:cs typeface="+mn-cs"/>
              </a:rPr>
              <a:t>William Wilberforce spoke against and dedicated his whole life to the abolition of slavery in the British Empire. When William Wilberforce entered parliament, he was one of only two born-again Christians in Westminster. By his death, there was over 100 Evangelicals in parliament, in England.</a:t>
            </a:r>
          </a:p>
          <a:p>
            <a:r>
              <a:rPr lang="en-AU" sz="1200" kern="1200" dirty="0">
                <a:solidFill>
                  <a:schemeClr val="tx1"/>
                </a:solidFill>
                <a:effectLst/>
                <a:latin typeface="+mn-lt"/>
                <a:ea typeface="+mn-ea"/>
                <a:cs typeface="+mn-cs"/>
              </a:rPr>
              <a:t>Open your mouth for the speechless, In the cause of all who are appointed to die. Open your mouth, judge righteously, And plead the cause of the poor and needy. - Proverbs 31:8-9 </a:t>
            </a:r>
            <a:br>
              <a:rPr lang="en-AU" sz="1200" kern="1200" dirty="0">
                <a:solidFill>
                  <a:schemeClr val="tx1"/>
                </a:solidFill>
                <a:effectLst/>
                <a:latin typeface="+mn-lt"/>
                <a:ea typeface="+mn-ea"/>
                <a:cs typeface="+mn-cs"/>
              </a:rPr>
            </a:br>
            <a:br>
              <a:rPr lang="en-AU" sz="1200" kern="1200" dirty="0">
                <a:solidFill>
                  <a:schemeClr val="tx1"/>
                </a:solidFill>
                <a:effectLst/>
                <a:latin typeface="+mn-lt"/>
                <a:ea typeface="+mn-ea"/>
                <a:cs typeface="+mn-cs"/>
              </a:rPr>
            </a:br>
            <a:r>
              <a:rPr lang="en-AU" sz="1200" kern="1200" dirty="0">
                <a:solidFill>
                  <a:schemeClr val="tx1"/>
                </a:solidFill>
                <a:effectLst/>
                <a:latin typeface="+mn-lt"/>
                <a:ea typeface="+mn-ea"/>
                <a:cs typeface="+mn-cs"/>
              </a:rPr>
              <a:t>He has shown you, O man, what is good; And what does the Lord require of you But to do justly, To love mercy, And to walk humbly with your God? - Micah 6:8 </a:t>
            </a:r>
            <a:br>
              <a:rPr lang="en-AU" sz="1200" kern="1200" dirty="0">
                <a:solidFill>
                  <a:schemeClr val="tx1"/>
                </a:solidFill>
                <a:effectLst/>
                <a:latin typeface="+mn-lt"/>
                <a:ea typeface="+mn-ea"/>
                <a:cs typeface="+mn-cs"/>
              </a:rPr>
            </a:br>
            <a:br>
              <a:rPr lang="en-AU" sz="1200" kern="1200" dirty="0">
                <a:solidFill>
                  <a:schemeClr val="tx1"/>
                </a:solidFill>
                <a:effectLst/>
                <a:latin typeface="+mn-lt"/>
                <a:ea typeface="+mn-ea"/>
                <a:cs typeface="+mn-cs"/>
              </a:rPr>
            </a:br>
            <a:r>
              <a:rPr lang="en-AU" sz="1200" kern="1200" dirty="0">
                <a:solidFill>
                  <a:schemeClr val="tx1"/>
                </a:solidFill>
                <a:effectLst/>
                <a:latin typeface="+mn-lt"/>
                <a:ea typeface="+mn-ea"/>
                <a:cs typeface="+mn-cs"/>
              </a:rPr>
              <a:t>Therefore I exhort first of all that supplications, prayers, intercessions, and giving of thanks be made for all </a:t>
            </a:r>
            <a:r>
              <a:rPr lang="en-AU" sz="1200" kern="1200" dirty="0" err="1">
                <a:solidFill>
                  <a:schemeClr val="tx1"/>
                </a:solidFill>
                <a:effectLst/>
                <a:latin typeface="+mn-lt"/>
                <a:ea typeface="+mn-ea"/>
                <a:cs typeface="+mn-cs"/>
              </a:rPr>
              <a:t>men,for</a:t>
            </a:r>
            <a:r>
              <a:rPr lang="en-AU" sz="1200" kern="1200" dirty="0">
                <a:solidFill>
                  <a:schemeClr val="tx1"/>
                </a:solidFill>
                <a:effectLst/>
                <a:latin typeface="+mn-lt"/>
                <a:ea typeface="+mn-ea"/>
                <a:cs typeface="+mn-cs"/>
              </a:rPr>
              <a:t> kings and all who are in authority, that we may lead a quiet and peaceable life in all godliness and reverence. For this is good and acceptable in the sight of God our </a:t>
            </a:r>
            <a:r>
              <a:rPr lang="en-AU" sz="1200" kern="1200" dirty="0" err="1">
                <a:solidFill>
                  <a:schemeClr val="tx1"/>
                </a:solidFill>
                <a:effectLst/>
                <a:latin typeface="+mn-lt"/>
                <a:ea typeface="+mn-ea"/>
                <a:cs typeface="+mn-cs"/>
              </a:rPr>
              <a:t>Savior,who</a:t>
            </a:r>
            <a:r>
              <a:rPr lang="en-AU" sz="1200" kern="1200" dirty="0">
                <a:solidFill>
                  <a:schemeClr val="tx1"/>
                </a:solidFill>
                <a:effectLst/>
                <a:latin typeface="+mn-lt"/>
                <a:ea typeface="+mn-ea"/>
                <a:cs typeface="+mn-cs"/>
              </a:rPr>
              <a:t> desires all men to be saved and to come to the knowledge of the truth. - 1 Timothy 2:1-4</a:t>
            </a:r>
          </a:p>
          <a:p>
            <a:endParaRPr lang="en-AU" dirty="0"/>
          </a:p>
        </p:txBody>
      </p:sp>
      <p:sp>
        <p:nvSpPr>
          <p:cNvPr id="4" name="Slide Number Placeholder 3"/>
          <p:cNvSpPr>
            <a:spLocks noGrp="1"/>
          </p:cNvSpPr>
          <p:nvPr>
            <p:ph type="sldNum" sz="quarter" idx="10"/>
          </p:nvPr>
        </p:nvSpPr>
        <p:spPr/>
        <p:txBody>
          <a:bodyPr/>
          <a:lstStyle/>
          <a:p>
            <a:fld id="{55FE109A-171C-45A6-95C6-09B83F28E3C7}" type="slidenum">
              <a:rPr lang="en-AU" smtClean="0"/>
              <a:t>12</a:t>
            </a:fld>
            <a:endParaRPr lang="en-AU"/>
          </a:p>
        </p:txBody>
      </p:sp>
    </p:spTree>
    <p:extLst>
      <p:ext uri="{BB962C8B-B14F-4D97-AF65-F5344CB8AC3E}">
        <p14:creationId xmlns:p14="http://schemas.microsoft.com/office/powerpoint/2010/main" val="18995971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Evil abounds when good people do nothing</a:t>
            </a:r>
          </a:p>
          <a:p>
            <a:endParaRPr lang="en-AU" dirty="0"/>
          </a:p>
        </p:txBody>
      </p:sp>
      <p:sp>
        <p:nvSpPr>
          <p:cNvPr id="4" name="Slide Number Placeholder 3"/>
          <p:cNvSpPr>
            <a:spLocks noGrp="1"/>
          </p:cNvSpPr>
          <p:nvPr>
            <p:ph type="sldNum" sz="quarter" idx="10"/>
          </p:nvPr>
        </p:nvSpPr>
        <p:spPr/>
        <p:txBody>
          <a:bodyPr/>
          <a:lstStyle/>
          <a:p>
            <a:fld id="{55FE109A-171C-45A6-95C6-09B83F28E3C7}" type="slidenum">
              <a:rPr lang="en-AU" smtClean="0"/>
              <a:t>13</a:t>
            </a:fld>
            <a:endParaRPr lang="en-AU"/>
          </a:p>
        </p:txBody>
      </p:sp>
    </p:spTree>
    <p:extLst>
      <p:ext uri="{BB962C8B-B14F-4D97-AF65-F5344CB8AC3E}">
        <p14:creationId xmlns:p14="http://schemas.microsoft.com/office/powerpoint/2010/main" val="13090885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Never in history have we needed to pray more now than ever before</a:t>
            </a:r>
          </a:p>
          <a:p>
            <a:r>
              <a:rPr lang="en-AU" dirty="0"/>
              <a:t>The church is the conscience of the state. We have a job to be the prophetic voice and to hold government accountable for their actions. </a:t>
            </a:r>
          </a:p>
          <a:p>
            <a:r>
              <a:rPr lang="en-AU" dirty="0"/>
              <a:t>Why should Christians speak out – Eric Metaxas ACL</a:t>
            </a:r>
          </a:p>
          <a:p>
            <a:endParaRPr lang="en-AU" dirty="0"/>
          </a:p>
          <a:p>
            <a:endParaRPr lang="en-AU" dirty="0"/>
          </a:p>
        </p:txBody>
      </p:sp>
      <p:sp>
        <p:nvSpPr>
          <p:cNvPr id="4" name="Slide Number Placeholder 3"/>
          <p:cNvSpPr>
            <a:spLocks noGrp="1"/>
          </p:cNvSpPr>
          <p:nvPr>
            <p:ph type="sldNum" sz="quarter" idx="10"/>
          </p:nvPr>
        </p:nvSpPr>
        <p:spPr/>
        <p:txBody>
          <a:bodyPr/>
          <a:lstStyle/>
          <a:p>
            <a:fld id="{55FE109A-171C-45A6-95C6-09B83F28E3C7}" type="slidenum">
              <a:rPr lang="en-AU" smtClean="0"/>
              <a:t>14</a:t>
            </a:fld>
            <a:endParaRPr lang="en-AU"/>
          </a:p>
        </p:txBody>
      </p:sp>
    </p:spTree>
    <p:extLst>
      <p:ext uri="{BB962C8B-B14F-4D97-AF65-F5344CB8AC3E}">
        <p14:creationId xmlns:p14="http://schemas.microsoft.com/office/powerpoint/2010/main" val="31292900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55FE109A-171C-45A6-95C6-09B83F28E3C7}" type="slidenum">
              <a:rPr lang="en-AU" smtClean="0"/>
              <a:t>15</a:t>
            </a:fld>
            <a:endParaRPr lang="en-AU"/>
          </a:p>
        </p:txBody>
      </p:sp>
    </p:spTree>
    <p:extLst>
      <p:ext uri="{BB962C8B-B14F-4D97-AF65-F5344CB8AC3E}">
        <p14:creationId xmlns:p14="http://schemas.microsoft.com/office/powerpoint/2010/main" val="35891547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We have been spending time covering Foundation material in Life Group and in the Advanced classes now on Sundays. Recently my brother discovered there are a few concerning cracks in his house. Concerning enough to contact the builder to check for structural integrity. If our foundation is not sure, cracks will appear in our lives. We can’t decorate the rooms if the foundation is not first laid. And we can’t hope to continue to live in the house if the foundation is not properly laid. There will be problems down the track. </a:t>
            </a:r>
          </a:p>
          <a:p>
            <a:endParaRPr lang="en-AU" dirty="0"/>
          </a:p>
        </p:txBody>
      </p:sp>
      <p:sp>
        <p:nvSpPr>
          <p:cNvPr id="4" name="Slide Number Placeholder 3"/>
          <p:cNvSpPr>
            <a:spLocks noGrp="1"/>
          </p:cNvSpPr>
          <p:nvPr>
            <p:ph type="sldNum" sz="quarter" idx="10"/>
          </p:nvPr>
        </p:nvSpPr>
        <p:spPr/>
        <p:txBody>
          <a:bodyPr/>
          <a:lstStyle/>
          <a:p>
            <a:fld id="{55FE109A-171C-45A6-95C6-09B83F28E3C7}" type="slidenum">
              <a:rPr lang="en-AU" smtClean="0"/>
              <a:t>16</a:t>
            </a:fld>
            <a:endParaRPr lang="en-AU"/>
          </a:p>
        </p:txBody>
      </p:sp>
    </p:spTree>
    <p:extLst>
      <p:ext uri="{BB962C8B-B14F-4D97-AF65-F5344CB8AC3E}">
        <p14:creationId xmlns:p14="http://schemas.microsoft.com/office/powerpoint/2010/main" val="2456058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Rev 21:7 He who overcomes will inherit all things, and I will be his God and he shall be My son</a:t>
            </a:r>
          </a:p>
          <a:p>
            <a:r>
              <a:rPr lang="en-AU" dirty="0"/>
              <a:t>God has destined us to be overcomers. </a:t>
            </a:r>
          </a:p>
          <a:p>
            <a:r>
              <a:rPr lang="en-AU" dirty="0"/>
              <a:t>We don’t have to live in a cycle of constant defeat or a cycle of up and down where we fail to learn our lessons. Recognise the spirits operating, cast it out and change our mindsets to </a:t>
            </a:r>
          </a:p>
          <a:p>
            <a:pPr lvl="0"/>
            <a:r>
              <a:rPr lang="en-AU" dirty="0"/>
              <a:t>Give me this mountain! There are yet many mountains for me to conquer!</a:t>
            </a:r>
          </a:p>
          <a:p>
            <a:pPr lvl="0"/>
            <a:r>
              <a:rPr lang="en-AU" dirty="0"/>
              <a:t>Give me a new heart!</a:t>
            </a:r>
          </a:p>
          <a:p>
            <a:pPr lvl="0"/>
            <a:r>
              <a:rPr lang="en-AU" dirty="0"/>
              <a:t>That I may know Him! </a:t>
            </a:r>
          </a:p>
          <a:p>
            <a:endParaRPr lang="en-AU" dirty="0"/>
          </a:p>
        </p:txBody>
      </p:sp>
      <p:sp>
        <p:nvSpPr>
          <p:cNvPr id="4" name="Slide Number Placeholder 3"/>
          <p:cNvSpPr>
            <a:spLocks noGrp="1"/>
          </p:cNvSpPr>
          <p:nvPr>
            <p:ph type="sldNum" sz="quarter" idx="10"/>
          </p:nvPr>
        </p:nvSpPr>
        <p:spPr/>
        <p:txBody>
          <a:bodyPr/>
          <a:lstStyle/>
          <a:p>
            <a:fld id="{55FE109A-171C-45A6-95C6-09B83F28E3C7}" type="slidenum">
              <a:rPr lang="en-AU" smtClean="0"/>
              <a:t>17</a:t>
            </a:fld>
            <a:endParaRPr lang="en-AU"/>
          </a:p>
        </p:txBody>
      </p:sp>
    </p:spTree>
    <p:extLst>
      <p:ext uri="{BB962C8B-B14F-4D97-AF65-F5344CB8AC3E}">
        <p14:creationId xmlns:p14="http://schemas.microsoft.com/office/powerpoint/2010/main" val="3015106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a:t>[Speaker’s Name]</a:t>
            </a:r>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a:t>[Date]</a:t>
            </a:r>
          </a:p>
        </p:txBody>
      </p:sp>
    </p:spTree>
    <p:extLst>
      <p:ext uri="{BB962C8B-B14F-4D97-AF65-F5344CB8AC3E}">
        <p14:creationId xmlns:p14="http://schemas.microsoft.com/office/powerpoint/2010/main"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Tree>
    <p:extLst>
      <p:ext uri="{BB962C8B-B14F-4D97-AF65-F5344CB8AC3E}">
        <p14:creationId xmlns:p14="http://schemas.microsoft.com/office/powerpoint/2010/main" val="369401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hyperlink" Target="https://www.youtube.com/watch?v=JMJXvsCLu6s&amp;t=0s&amp;list=PLg3V1snyHoeDKAIC5TJXCnu4HBSU9XjXF&amp;index=25" TargetMode="External"/><Relationship Id="rId7"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eg"/><Relationship Id="rId9" Type="http://schemas.openxmlformats.org/officeDocument/2006/relationships/image" Target="../media/image9.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2.jpg"/><Relationship Id="rId4" Type="http://schemas.openxmlformats.org/officeDocument/2006/relationships/image" Target="../media/image1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789040"/>
            <a:ext cx="9144000" cy="1412776"/>
          </a:xfrm>
        </p:spPr>
        <p:txBody>
          <a:bodyPr/>
          <a:lstStyle/>
          <a:p>
            <a:r>
              <a:rPr lang="en-US" sz="3600" dirty="0"/>
              <a:t>The lessons we fail to learn</a:t>
            </a:r>
            <a:br>
              <a:rPr lang="en-US" sz="3600" dirty="0"/>
            </a:br>
            <a:r>
              <a:rPr lang="en-US" sz="3200" b="0" i="1" dirty="0"/>
              <a:t>Overcoming cycles of defeat</a:t>
            </a:r>
          </a:p>
        </p:txBody>
      </p:sp>
      <p:sp>
        <p:nvSpPr>
          <p:cNvPr id="3" name="Text Placeholder 2"/>
          <p:cNvSpPr>
            <a:spLocks noGrp="1"/>
          </p:cNvSpPr>
          <p:nvPr>
            <p:ph type="body" sz="quarter" idx="10"/>
          </p:nvPr>
        </p:nvSpPr>
        <p:spPr/>
        <p:txBody>
          <a:bodyPr/>
          <a:lstStyle/>
          <a:p>
            <a:r>
              <a:rPr lang="en-US" dirty="0"/>
              <a:t>Grace Liew</a:t>
            </a:r>
          </a:p>
        </p:txBody>
      </p:sp>
      <p:sp>
        <p:nvSpPr>
          <p:cNvPr id="4" name="Text Placeholder 3"/>
          <p:cNvSpPr>
            <a:spLocks noGrp="1"/>
          </p:cNvSpPr>
          <p:nvPr>
            <p:ph type="body" sz="quarter" idx="12"/>
          </p:nvPr>
        </p:nvSpPr>
        <p:spPr/>
        <p:txBody>
          <a:bodyPr/>
          <a:lstStyle/>
          <a:p>
            <a:r>
              <a:rPr lang="en-US" dirty="0"/>
              <a:t>26/08/2018</a:t>
            </a:r>
          </a:p>
        </p:txBody>
      </p:sp>
    </p:spTree>
    <p:extLst>
      <p:ext uri="{BB962C8B-B14F-4D97-AF65-F5344CB8AC3E}">
        <p14:creationId xmlns:p14="http://schemas.microsoft.com/office/powerpoint/2010/main" val="2361610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 you relate to this?</a:t>
            </a:r>
          </a:p>
        </p:txBody>
      </p:sp>
      <p:sp>
        <p:nvSpPr>
          <p:cNvPr id="3" name="Content Placeholder 2"/>
          <p:cNvSpPr>
            <a:spLocks noGrp="1"/>
          </p:cNvSpPr>
          <p:nvPr>
            <p:ph idx="1"/>
          </p:nvPr>
        </p:nvSpPr>
        <p:spPr/>
        <p:txBody>
          <a:bodyPr/>
          <a:lstStyle/>
          <a:p>
            <a:pPr marL="0" indent="0">
              <a:buNone/>
            </a:pPr>
            <a:r>
              <a:rPr lang="en-AU" dirty="0">
                <a:hlinkClick r:id="rId3"/>
              </a:rPr>
              <a:t>The story of my life</a:t>
            </a:r>
            <a:r>
              <a:rPr lang="en-AU" dirty="0"/>
              <a:t>?</a:t>
            </a:r>
          </a:p>
          <a:p>
            <a:pPr marL="0" indent="0">
              <a:buNone/>
            </a:pPr>
            <a:endParaRPr lang="en-AU" b="1" dirty="0"/>
          </a:p>
          <a:p>
            <a:pPr marL="0" indent="0">
              <a:buNone/>
            </a:pPr>
            <a:endParaRPr lang="en-US" b="1" dirty="0"/>
          </a:p>
        </p:txBody>
      </p:sp>
      <p:pic>
        <p:nvPicPr>
          <p:cNvPr id="5" name="Picture 4">
            <a:extLst>
              <a:ext uri="{FF2B5EF4-FFF2-40B4-BE49-F238E27FC236}">
                <a16:creationId xmlns:a16="http://schemas.microsoft.com/office/drawing/2014/main" id="{9E2CD2FB-DDA8-4DF6-B847-87ABB8B19D5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9000" y="2132856"/>
            <a:ext cx="2023686" cy="2023686"/>
          </a:xfrm>
          <a:prstGeom prst="rect">
            <a:avLst/>
          </a:prstGeom>
        </p:spPr>
      </p:pic>
      <p:pic>
        <p:nvPicPr>
          <p:cNvPr id="7" name="Picture 6">
            <a:extLst>
              <a:ext uri="{FF2B5EF4-FFF2-40B4-BE49-F238E27FC236}">
                <a16:creationId xmlns:a16="http://schemas.microsoft.com/office/drawing/2014/main" id="{6E5C138D-EE88-48C3-A9FC-80D44A53DE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72776" y="2132856"/>
            <a:ext cx="3049394" cy="2023685"/>
          </a:xfrm>
          <a:prstGeom prst="rect">
            <a:avLst/>
          </a:prstGeom>
        </p:spPr>
      </p:pic>
      <p:pic>
        <p:nvPicPr>
          <p:cNvPr id="9" name="Picture 8">
            <a:extLst>
              <a:ext uri="{FF2B5EF4-FFF2-40B4-BE49-F238E27FC236}">
                <a16:creationId xmlns:a16="http://schemas.microsoft.com/office/drawing/2014/main" id="{7AFB64B9-629E-44F8-BB6C-B9DEBD2A251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44858" y="2132857"/>
            <a:ext cx="3049394" cy="2023684"/>
          </a:xfrm>
          <a:prstGeom prst="rect">
            <a:avLst/>
          </a:prstGeom>
        </p:spPr>
      </p:pic>
      <p:pic>
        <p:nvPicPr>
          <p:cNvPr id="11" name="Picture 10">
            <a:extLst>
              <a:ext uri="{FF2B5EF4-FFF2-40B4-BE49-F238E27FC236}">
                <a16:creationId xmlns:a16="http://schemas.microsoft.com/office/drawing/2014/main" id="{75B453C9-BF12-45BB-B4D7-40B901793B9C}"/>
              </a:ext>
            </a:extLst>
          </p:cNvPr>
          <p:cNvPicPr>
            <a:picLocks noChangeAspect="1"/>
          </p:cNvPicPr>
          <p:nvPr/>
        </p:nvPicPr>
        <p:blipFill rotWithShape="1">
          <a:blip r:embed="rId7">
            <a:extLst>
              <a:ext uri="{28A0092B-C50C-407E-A947-70E740481C1C}">
                <a14:useLocalDpi xmlns:a14="http://schemas.microsoft.com/office/drawing/2010/main" val="0"/>
              </a:ext>
            </a:extLst>
          </a:blip>
          <a:srcRect l="5088" r="14125"/>
          <a:stretch/>
        </p:blipFill>
        <p:spPr>
          <a:xfrm>
            <a:off x="251520" y="4299196"/>
            <a:ext cx="2644639" cy="1841376"/>
          </a:xfrm>
          <a:prstGeom prst="rect">
            <a:avLst/>
          </a:prstGeom>
        </p:spPr>
      </p:pic>
      <p:pic>
        <p:nvPicPr>
          <p:cNvPr id="14" name="Picture 13">
            <a:extLst>
              <a:ext uri="{FF2B5EF4-FFF2-40B4-BE49-F238E27FC236}">
                <a16:creationId xmlns:a16="http://schemas.microsoft.com/office/drawing/2014/main" id="{9C05A527-7AE1-46C7-AE43-BE91073DBA9A}"/>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b="12201"/>
          <a:stretch/>
        </p:blipFill>
        <p:spPr>
          <a:xfrm>
            <a:off x="3056970" y="4289425"/>
            <a:ext cx="2811174" cy="1851147"/>
          </a:xfrm>
          <a:prstGeom prst="rect">
            <a:avLst/>
          </a:prstGeom>
        </p:spPr>
      </p:pic>
      <p:pic>
        <p:nvPicPr>
          <p:cNvPr id="16" name="Picture 15">
            <a:extLst>
              <a:ext uri="{FF2B5EF4-FFF2-40B4-BE49-F238E27FC236}">
                <a16:creationId xmlns:a16="http://schemas.microsoft.com/office/drawing/2014/main" id="{2B7B97B8-4822-439F-81E2-F733B093293F}"/>
              </a:ext>
            </a:extLst>
          </p:cNvPr>
          <p:cNvPicPr>
            <a:picLocks noChangeAspect="1"/>
          </p:cNvPicPr>
          <p:nvPr/>
        </p:nvPicPr>
        <p:blipFill rotWithShape="1">
          <a:blip r:embed="rId9">
            <a:extLst>
              <a:ext uri="{28A0092B-C50C-407E-A947-70E740481C1C}">
                <a14:useLocalDpi xmlns:a14="http://schemas.microsoft.com/office/drawing/2010/main" val="0"/>
              </a:ext>
            </a:extLst>
          </a:blip>
          <a:srcRect l="4333" r="10366"/>
          <a:stretch/>
        </p:blipFill>
        <p:spPr>
          <a:xfrm>
            <a:off x="5994473" y="4289425"/>
            <a:ext cx="2804344" cy="1851147"/>
          </a:xfrm>
          <a:prstGeom prst="rect">
            <a:avLst/>
          </a:prstGeom>
        </p:spPr>
      </p:pic>
    </p:spTree>
    <p:extLst>
      <p:ext uri="{BB962C8B-B14F-4D97-AF65-F5344CB8AC3E}">
        <p14:creationId xmlns:p14="http://schemas.microsoft.com/office/powerpoint/2010/main" val="2377652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Scriptures </a:t>
            </a:r>
          </a:p>
        </p:txBody>
      </p:sp>
      <p:sp>
        <p:nvSpPr>
          <p:cNvPr id="3" name="Content Placeholder 2"/>
          <p:cNvSpPr>
            <a:spLocks noGrp="1"/>
          </p:cNvSpPr>
          <p:nvPr>
            <p:ph idx="1"/>
          </p:nvPr>
        </p:nvSpPr>
        <p:spPr/>
        <p:txBody>
          <a:bodyPr>
            <a:normAutofit/>
          </a:bodyPr>
          <a:lstStyle/>
          <a:p>
            <a:pPr marL="0" indent="0" algn="ctr">
              <a:buNone/>
            </a:pPr>
            <a:endParaRPr lang="en-AU" i="1" dirty="0"/>
          </a:p>
          <a:p>
            <a:pPr marL="0" indent="0">
              <a:buNone/>
            </a:pPr>
            <a:r>
              <a:rPr lang="en-AU" b="1" dirty="0"/>
              <a:t>Rev 12:11</a:t>
            </a:r>
            <a:endParaRPr lang="en-AU" dirty="0"/>
          </a:p>
          <a:p>
            <a:pPr marL="0" indent="0">
              <a:buNone/>
            </a:pPr>
            <a:r>
              <a:rPr lang="en-AU" dirty="0"/>
              <a:t>And they </a:t>
            </a:r>
            <a:r>
              <a:rPr lang="en-AU" b="1" dirty="0"/>
              <a:t>overcame </a:t>
            </a:r>
            <a:r>
              <a:rPr lang="en-AU" dirty="0"/>
              <a:t>him by the blood of the Lamb and by the word of their testimony, and they did not love their lives to the death. </a:t>
            </a:r>
          </a:p>
          <a:p>
            <a:pPr marL="0" indent="0">
              <a:buNone/>
            </a:pPr>
            <a:endParaRPr lang="en-AU" b="1" i="1" dirty="0"/>
          </a:p>
        </p:txBody>
      </p:sp>
    </p:spTree>
    <p:extLst>
      <p:ext uri="{BB962C8B-B14F-4D97-AF65-F5344CB8AC3E}">
        <p14:creationId xmlns:p14="http://schemas.microsoft.com/office/powerpoint/2010/main" val="38155452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Scriptures </a:t>
            </a:r>
          </a:p>
        </p:txBody>
      </p:sp>
      <p:sp>
        <p:nvSpPr>
          <p:cNvPr id="3" name="Content Placeholder 2"/>
          <p:cNvSpPr>
            <a:spLocks noGrp="1"/>
          </p:cNvSpPr>
          <p:nvPr>
            <p:ph idx="1"/>
          </p:nvPr>
        </p:nvSpPr>
        <p:spPr>
          <a:xfrm>
            <a:off x="251520" y="980729"/>
            <a:ext cx="8712968" cy="5112567"/>
          </a:xfrm>
        </p:spPr>
        <p:txBody>
          <a:bodyPr>
            <a:normAutofit fontScale="77500" lnSpcReduction="20000"/>
          </a:bodyPr>
          <a:lstStyle/>
          <a:p>
            <a:pPr marL="0" indent="0">
              <a:buNone/>
            </a:pPr>
            <a:r>
              <a:rPr lang="en-AU" b="1" i="1" dirty="0"/>
              <a:t>Phil 3:10-15</a:t>
            </a:r>
          </a:p>
          <a:p>
            <a:pPr marL="0" indent="0">
              <a:buNone/>
            </a:pPr>
            <a:r>
              <a:rPr lang="en-AU" i="1" dirty="0"/>
              <a:t>That I may </a:t>
            </a:r>
          </a:p>
          <a:p>
            <a:pPr marL="514350" indent="-514350">
              <a:buAutoNum type="arabicPeriod"/>
            </a:pPr>
            <a:r>
              <a:rPr lang="en-AU" i="1" dirty="0"/>
              <a:t>Know Him and </a:t>
            </a:r>
          </a:p>
          <a:p>
            <a:pPr marL="514350" indent="-514350">
              <a:buAutoNum type="arabicPeriod"/>
            </a:pPr>
            <a:r>
              <a:rPr lang="en-AU" i="1" dirty="0"/>
              <a:t>The power of His resurrection, and </a:t>
            </a:r>
          </a:p>
          <a:p>
            <a:pPr marL="514350" indent="-514350">
              <a:buAutoNum type="arabicPeriod"/>
            </a:pPr>
            <a:r>
              <a:rPr lang="en-AU" i="1" dirty="0"/>
              <a:t>The fellowship of His sufferings, being conformed to His death, </a:t>
            </a:r>
          </a:p>
          <a:p>
            <a:pPr marL="0" indent="0">
              <a:buNone/>
            </a:pPr>
            <a:r>
              <a:rPr lang="en-AU" i="1" dirty="0"/>
              <a:t>If, by any means, I may attain to </a:t>
            </a:r>
          </a:p>
          <a:p>
            <a:pPr marL="514350" indent="-514350">
              <a:buAutoNum type="arabicPeriod" startAt="4"/>
            </a:pPr>
            <a:r>
              <a:rPr lang="en-AU" i="1" dirty="0"/>
              <a:t>The resurrection from the dead.</a:t>
            </a:r>
          </a:p>
          <a:p>
            <a:pPr marL="514350" indent="-514350">
              <a:buAutoNum type="arabicPeriod" startAt="4"/>
            </a:pPr>
            <a:endParaRPr lang="en-AU" i="1" dirty="0"/>
          </a:p>
          <a:p>
            <a:pPr marL="0" indent="0">
              <a:buNone/>
            </a:pPr>
            <a:r>
              <a:rPr lang="en-AU" i="1" dirty="0"/>
              <a:t>Not that I have 	already attained, or am </a:t>
            </a:r>
          </a:p>
          <a:p>
            <a:pPr marL="0" indent="0">
              <a:buNone/>
            </a:pPr>
            <a:r>
              <a:rPr lang="en-AU" i="1" dirty="0"/>
              <a:t>			already perfected; </a:t>
            </a:r>
          </a:p>
          <a:p>
            <a:pPr marL="0" indent="0">
              <a:buNone/>
            </a:pPr>
            <a:r>
              <a:rPr lang="en-AU" i="1" dirty="0"/>
              <a:t>but I press on, 	that I may lay hold of that </a:t>
            </a:r>
          </a:p>
          <a:p>
            <a:pPr marL="0" indent="0">
              <a:buNone/>
            </a:pPr>
            <a:r>
              <a:rPr lang="en-AU" i="1" dirty="0"/>
              <a:t>for which Christ Jesus has also laid hold of me. </a:t>
            </a:r>
          </a:p>
        </p:txBody>
      </p:sp>
    </p:spTree>
    <p:extLst>
      <p:ext uri="{BB962C8B-B14F-4D97-AF65-F5344CB8AC3E}">
        <p14:creationId xmlns:p14="http://schemas.microsoft.com/office/powerpoint/2010/main" val="7627004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Scriptures </a:t>
            </a:r>
          </a:p>
        </p:txBody>
      </p:sp>
      <p:sp>
        <p:nvSpPr>
          <p:cNvPr id="3" name="Content Placeholder 2"/>
          <p:cNvSpPr>
            <a:spLocks noGrp="1"/>
          </p:cNvSpPr>
          <p:nvPr>
            <p:ph idx="1"/>
          </p:nvPr>
        </p:nvSpPr>
        <p:spPr>
          <a:xfrm>
            <a:off x="251520" y="980729"/>
            <a:ext cx="8712968" cy="5400600"/>
          </a:xfrm>
        </p:spPr>
        <p:txBody>
          <a:bodyPr>
            <a:normAutofit/>
          </a:bodyPr>
          <a:lstStyle/>
          <a:p>
            <a:pPr marL="0" indent="0">
              <a:buNone/>
            </a:pPr>
            <a:r>
              <a:rPr lang="en-AU" b="1" i="1" dirty="0"/>
              <a:t>Phil 3:10-15 cont’d</a:t>
            </a:r>
          </a:p>
          <a:p>
            <a:pPr marL="0" indent="0">
              <a:buNone/>
            </a:pPr>
            <a:r>
              <a:rPr lang="en-AU" sz="2000" i="1" dirty="0"/>
              <a:t>Brethren, I do not count myself to </a:t>
            </a:r>
          </a:p>
          <a:p>
            <a:pPr marL="0" indent="0">
              <a:buNone/>
            </a:pPr>
            <a:r>
              <a:rPr lang="en-AU" sz="2000" i="1" dirty="0"/>
              <a:t>		have apprehended; </a:t>
            </a:r>
          </a:p>
          <a:p>
            <a:pPr marL="0" indent="0">
              <a:buNone/>
            </a:pPr>
            <a:r>
              <a:rPr lang="en-AU" sz="2000" i="1" dirty="0"/>
              <a:t>but one thing I do, </a:t>
            </a:r>
          </a:p>
          <a:p>
            <a:pPr marL="0" indent="0">
              <a:buNone/>
            </a:pPr>
            <a:r>
              <a:rPr lang="en-AU" sz="2000" i="1" dirty="0"/>
              <a:t>		forgetting those things which are behind and </a:t>
            </a:r>
          </a:p>
          <a:p>
            <a:pPr marL="0" indent="0">
              <a:buNone/>
            </a:pPr>
            <a:r>
              <a:rPr lang="en-AU" sz="2000" i="1" dirty="0"/>
              <a:t>		reaching forward to those things which are ahead, </a:t>
            </a:r>
          </a:p>
          <a:p>
            <a:pPr marL="0" indent="0">
              <a:buNone/>
            </a:pPr>
            <a:r>
              <a:rPr lang="en-AU" sz="2000" i="1" dirty="0"/>
              <a:t>	          I press toward the goal for the prize of the upward call 		of God in Christ Jesus.</a:t>
            </a:r>
          </a:p>
          <a:p>
            <a:pPr marL="0" indent="0">
              <a:buNone/>
            </a:pPr>
            <a:r>
              <a:rPr lang="en-AU" sz="2000" i="1" dirty="0"/>
              <a:t>Therefore let us, as many as are mature, have this mind; </a:t>
            </a:r>
          </a:p>
          <a:p>
            <a:pPr marL="0" indent="0">
              <a:buNone/>
            </a:pPr>
            <a:r>
              <a:rPr lang="en-AU" sz="2000" i="1" dirty="0"/>
              <a:t>and if in anything you think otherwise, </a:t>
            </a:r>
          </a:p>
          <a:p>
            <a:pPr marL="0" indent="0">
              <a:buNone/>
            </a:pPr>
            <a:r>
              <a:rPr lang="en-AU" sz="2000" i="1" dirty="0"/>
              <a:t>God will reveal even this to you. </a:t>
            </a:r>
            <a:endParaRPr lang="en-US" sz="2000" i="1" dirty="0"/>
          </a:p>
        </p:txBody>
      </p:sp>
    </p:spTree>
    <p:extLst>
      <p:ext uri="{BB962C8B-B14F-4D97-AF65-F5344CB8AC3E}">
        <p14:creationId xmlns:p14="http://schemas.microsoft.com/office/powerpoint/2010/main" val="4370816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Judges </a:t>
            </a:r>
            <a:r>
              <a:rPr lang="en-US" sz="3600" b="0" dirty="0"/>
              <a:t>–</a:t>
            </a:r>
            <a:r>
              <a:rPr lang="en-US" sz="3600" dirty="0"/>
              <a:t> </a:t>
            </a:r>
            <a:r>
              <a:rPr lang="en-US" sz="3600" b="0" dirty="0"/>
              <a:t>cycles of victory and defeat</a:t>
            </a:r>
          </a:p>
        </p:txBody>
      </p:sp>
      <p:pic>
        <p:nvPicPr>
          <p:cNvPr id="9" name="Content Placeholder 8">
            <a:extLst>
              <a:ext uri="{FF2B5EF4-FFF2-40B4-BE49-F238E27FC236}">
                <a16:creationId xmlns:a16="http://schemas.microsoft.com/office/drawing/2014/main" id="{5306A085-3879-44E9-8A1A-429D2DFEFD5E}"/>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68681" y="3429000"/>
            <a:ext cx="3964366" cy="2683073"/>
          </a:xfrm>
        </p:spPr>
      </p:pic>
      <p:pic>
        <p:nvPicPr>
          <p:cNvPr id="11" name="Picture 10">
            <a:extLst>
              <a:ext uri="{FF2B5EF4-FFF2-40B4-BE49-F238E27FC236}">
                <a16:creationId xmlns:a16="http://schemas.microsoft.com/office/drawing/2014/main" id="{5C6704EC-C4A7-4568-8EA7-94E1728E6DE9}"/>
              </a:ext>
            </a:extLst>
          </p:cNvPr>
          <p:cNvPicPr>
            <a:picLocks noChangeAspect="1"/>
          </p:cNvPicPr>
          <p:nvPr/>
        </p:nvPicPr>
        <p:blipFill rotWithShape="1">
          <a:blip r:embed="rId4">
            <a:extLst>
              <a:ext uri="{28A0092B-C50C-407E-A947-70E740481C1C}">
                <a14:useLocalDpi xmlns:a14="http://schemas.microsoft.com/office/drawing/2010/main" val="0"/>
              </a:ext>
            </a:extLst>
          </a:blip>
          <a:srcRect l="10531" b="13018"/>
          <a:stretch/>
        </p:blipFill>
        <p:spPr>
          <a:xfrm>
            <a:off x="268682" y="1002719"/>
            <a:ext cx="3931614" cy="2282265"/>
          </a:xfrm>
          <a:prstGeom prst="rect">
            <a:avLst/>
          </a:prstGeom>
        </p:spPr>
      </p:pic>
      <p:pic>
        <p:nvPicPr>
          <p:cNvPr id="13" name="Picture 12">
            <a:extLst>
              <a:ext uri="{FF2B5EF4-FFF2-40B4-BE49-F238E27FC236}">
                <a16:creationId xmlns:a16="http://schemas.microsoft.com/office/drawing/2014/main" id="{B4E6736D-9542-41F8-850A-B027BB19F12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55976" y="1012439"/>
            <a:ext cx="4206689" cy="5095426"/>
          </a:xfrm>
          <a:prstGeom prst="rect">
            <a:avLst/>
          </a:prstGeom>
        </p:spPr>
      </p:pic>
    </p:spTree>
    <p:extLst>
      <p:ext uri="{BB962C8B-B14F-4D97-AF65-F5344CB8AC3E}">
        <p14:creationId xmlns:p14="http://schemas.microsoft.com/office/powerpoint/2010/main" val="8220723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851AC-44EC-423F-A99E-705BD797216D}"/>
              </a:ext>
            </a:extLst>
          </p:cNvPr>
          <p:cNvSpPr>
            <a:spLocks noGrp="1"/>
          </p:cNvSpPr>
          <p:nvPr>
            <p:ph type="title"/>
          </p:nvPr>
        </p:nvSpPr>
        <p:spPr/>
        <p:txBody>
          <a:bodyPr/>
          <a:lstStyle/>
          <a:p>
            <a:r>
              <a:rPr lang="en-AU" dirty="0"/>
              <a:t>Overview</a:t>
            </a:r>
          </a:p>
        </p:txBody>
      </p:sp>
      <p:sp>
        <p:nvSpPr>
          <p:cNvPr id="3" name="Content Placeholder 2">
            <a:extLst>
              <a:ext uri="{FF2B5EF4-FFF2-40B4-BE49-F238E27FC236}">
                <a16:creationId xmlns:a16="http://schemas.microsoft.com/office/drawing/2014/main" id="{7D0050DA-37B9-4EF8-B7B7-4DC6FFDC3938}"/>
              </a:ext>
            </a:extLst>
          </p:cNvPr>
          <p:cNvSpPr>
            <a:spLocks noGrp="1"/>
          </p:cNvSpPr>
          <p:nvPr>
            <p:ph idx="1"/>
          </p:nvPr>
        </p:nvSpPr>
        <p:spPr/>
        <p:txBody>
          <a:bodyPr/>
          <a:lstStyle/>
          <a:p>
            <a:pPr marL="514350" indent="-514350">
              <a:buFont typeface="+mj-lt"/>
              <a:buAutoNum type="arabicPeriod"/>
            </a:pPr>
            <a:r>
              <a:rPr lang="en-AU" b="1" dirty="0"/>
              <a:t>Give me this mountain! </a:t>
            </a:r>
          </a:p>
          <a:p>
            <a:pPr marL="800100" lvl="2" indent="0">
              <a:buNone/>
            </a:pPr>
            <a:r>
              <a:rPr lang="en-AU" sz="2800" i="1" dirty="0"/>
              <a:t>Overcoming the spirit of </a:t>
            </a:r>
            <a:r>
              <a:rPr lang="en-AU" sz="2800" i="1" dirty="0">
                <a:solidFill>
                  <a:srgbClr val="FF0000"/>
                </a:solidFill>
              </a:rPr>
              <a:t>retirement</a:t>
            </a:r>
          </a:p>
          <a:p>
            <a:pPr marL="514350" indent="-514350">
              <a:buFont typeface="+mj-lt"/>
              <a:buAutoNum type="arabicPeriod"/>
            </a:pPr>
            <a:r>
              <a:rPr lang="en-AU" b="1" dirty="0"/>
              <a:t>Give me a new heart and spirit</a:t>
            </a:r>
          </a:p>
          <a:p>
            <a:pPr marL="400050" lvl="1" indent="0">
              <a:buNone/>
            </a:pPr>
            <a:r>
              <a:rPr lang="en-AU" sz="2400" i="1" dirty="0"/>
              <a:t>	</a:t>
            </a:r>
            <a:r>
              <a:rPr lang="en-AU" i="1" dirty="0"/>
              <a:t>Overcoming the spirit of </a:t>
            </a:r>
            <a:r>
              <a:rPr lang="en-AU" i="1" dirty="0">
                <a:solidFill>
                  <a:srgbClr val="FF0000"/>
                </a:solidFill>
              </a:rPr>
              <a:t>apathy</a:t>
            </a:r>
            <a:endParaRPr lang="en-AU" sz="2400" dirty="0">
              <a:solidFill>
                <a:srgbClr val="FF0000"/>
              </a:solidFill>
            </a:endParaRPr>
          </a:p>
          <a:p>
            <a:pPr marL="514350" indent="-514350">
              <a:buFont typeface="+mj-lt"/>
              <a:buAutoNum type="arabicPeriod"/>
            </a:pPr>
            <a:r>
              <a:rPr lang="en-AU" b="1" dirty="0"/>
              <a:t>That I may know Him</a:t>
            </a:r>
          </a:p>
          <a:p>
            <a:pPr marL="0" indent="0">
              <a:buNone/>
            </a:pPr>
            <a:r>
              <a:rPr lang="en-AU" sz="2400" i="1" dirty="0"/>
              <a:t>	</a:t>
            </a:r>
            <a:r>
              <a:rPr lang="en-AU" sz="2800" i="1" dirty="0"/>
              <a:t>Overcoming the spirit of </a:t>
            </a:r>
            <a:r>
              <a:rPr lang="en-AU" sz="2800" i="1" dirty="0">
                <a:solidFill>
                  <a:srgbClr val="FF0000"/>
                </a:solidFill>
              </a:rPr>
              <a:t>familiarity</a:t>
            </a:r>
          </a:p>
          <a:p>
            <a:pPr marL="514350" indent="-514350">
              <a:buFont typeface="+mj-lt"/>
              <a:buAutoNum type="arabicPeriod"/>
            </a:pPr>
            <a:endParaRPr lang="en-AU" dirty="0"/>
          </a:p>
        </p:txBody>
      </p:sp>
    </p:spTree>
    <p:extLst>
      <p:ext uri="{BB962C8B-B14F-4D97-AF65-F5344CB8AC3E}">
        <p14:creationId xmlns:p14="http://schemas.microsoft.com/office/powerpoint/2010/main" val="742762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Give me this mountain!</a:t>
            </a:r>
            <a:br>
              <a:rPr lang="en-US" dirty="0"/>
            </a:br>
            <a:r>
              <a:rPr lang="en-AU" sz="2800" b="0" i="1" dirty="0"/>
              <a:t>Overcoming the spirit of </a:t>
            </a:r>
            <a:r>
              <a:rPr lang="en-AU" sz="2800" b="0" i="1" dirty="0">
                <a:solidFill>
                  <a:srgbClr val="FF0000"/>
                </a:solidFill>
              </a:rPr>
              <a:t>retirement</a:t>
            </a:r>
            <a:endParaRPr lang="en-US" b="0" dirty="0"/>
          </a:p>
        </p:txBody>
      </p:sp>
      <p:sp>
        <p:nvSpPr>
          <p:cNvPr id="3" name="Content Placeholder 2"/>
          <p:cNvSpPr>
            <a:spLocks noGrp="1"/>
          </p:cNvSpPr>
          <p:nvPr>
            <p:ph idx="1"/>
          </p:nvPr>
        </p:nvSpPr>
        <p:spPr>
          <a:xfrm>
            <a:off x="251520" y="1484784"/>
            <a:ext cx="8712968" cy="4536504"/>
          </a:xfrm>
        </p:spPr>
        <p:txBody>
          <a:bodyPr>
            <a:normAutofit fontScale="85000" lnSpcReduction="10000"/>
          </a:bodyPr>
          <a:lstStyle/>
          <a:p>
            <a:r>
              <a:rPr lang="en-AU" dirty="0"/>
              <a:t>Caleb asked for a mountain at 85 (Josh 14:10-12)</a:t>
            </a:r>
          </a:p>
          <a:p>
            <a:r>
              <a:rPr lang="en-AU" dirty="0"/>
              <a:t>The Israelites didn’t </a:t>
            </a:r>
            <a:r>
              <a:rPr lang="en-AU" b="1" dirty="0"/>
              <a:t>completely</a:t>
            </a:r>
            <a:r>
              <a:rPr lang="en-AU" dirty="0"/>
              <a:t> </a:t>
            </a:r>
            <a:r>
              <a:rPr lang="en-AU" b="1" dirty="0"/>
              <a:t>drive out </a:t>
            </a:r>
            <a:r>
              <a:rPr lang="en-AU" dirty="0"/>
              <a:t>the enemy – Judges 1</a:t>
            </a:r>
          </a:p>
          <a:p>
            <a:pPr lvl="1"/>
            <a:r>
              <a:rPr lang="en-AU" dirty="0"/>
              <a:t>Benjamin v21 </a:t>
            </a:r>
          </a:p>
          <a:p>
            <a:pPr lvl="1"/>
            <a:r>
              <a:rPr lang="en-AU" dirty="0"/>
              <a:t>Manasseh v27</a:t>
            </a:r>
          </a:p>
          <a:p>
            <a:pPr lvl="1"/>
            <a:r>
              <a:rPr lang="en-AU" dirty="0"/>
              <a:t>Ephraim v29</a:t>
            </a:r>
          </a:p>
          <a:p>
            <a:pPr lvl="1"/>
            <a:r>
              <a:rPr lang="en-AU" dirty="0"/>
              <a:t>Zebulun v30 </a:t>
            </a:r>
          </a:p>
          <a:p>
            <a:pPr lvl="1"/>
            <a:r>
              <a:rPr lang="en-AU" dirty="0"/>
              <a:t>Asher v31</a:t>
            </a:r>
          </a:p>
          <a:p>
            <a:pPr lvl="1"/>
            <a:r>
              <a:rPr lang="en-AU" dirty="0"/>
              <a:t>Naphtali v33 and </a:t>
            </a:r>
          </a:p>
          <a:p>
            <a:pPr lvl="1"/>
            <a:r>
              <a:rPr lang="en-AU" dirty="0"/>
              <a:t>Amorites forced the tribe of Dan into the mountains v34. </a:t>
            </a:r>
          </a:p>
          <a:p>
            <a:endParaRPr lang="en-AU" dirty="0"/>
          </a:p>
          <a:p>
            <a:endParaRPr lang="en-AU" dirty="0"/>
          </a:p>
          <a:p>
            <a:endParaRPr lang="en-AU" dirty="0"/>
          </a:p>
        </p:txBody>
      </p:sp>
    </p:spTree>
    <p:extLst>
      <p:ext uri="{BB962C8B-B14F-4D97-AF65-F5344CB8AC3E}">
        <p14:creationId xmlns:p14="http://schemas.microsoft.com/office/powerpoint/2010/main" val="7179849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207293"/>
            <a:ext cx="8712968" cy="5462067"/>
          </a:xfrm>
        </p:spPr>
        <p:txBody>
          <a:bodyPr>
            <a:normAutofit fontScale="70000" lnSpcReduction="20000"/>
          </a:bodyPr>
          <a:lstStyle/>
          <a:p>
            <a:pPr marL="0" indent="0">
              <a:buNone/>
            </a:pPr>
            <a:r>
              <a:rPr lang="en-AU" b="1" dirty="0"/>
              <a:t>Judges 2:1-5 </a:t>
            </a:r>
          </a:p>
          <a:p>
            <a:pPr marL="0" indent="0">
              <a:buNone/>
            </a:pPr>
            <a:r>
              <a:rPr lang="en-AU" dirty="0"/>
              <a:t>Then the Angel of the </a:t>
            </a:r>
            <a:r>
              <a:rPr lang="en-AU" cap="small" dirty="0"/>
              <a:t>Lord</a:t>
            </a:r>
            <a:r>
              <a:rPr lang="en-AU" dirty="0"/>
              <a:t> came up from Gilgal to </a:t>
            </a:r>
            <a:r>
              <a:rPr lang="en-AU" dirty="0" err="1"/>
              <a:t>Bochim</a:t>
            </a:r>
            <a:r>
              <a:rPr lang="en-AU" dirty="0"/>
              <a:t>, and said: “I led you up from Egypt and brought you to the land of which I swore to your fathers; and I said, ‘I will never break My covenant with you. </a:t>
            </a:r>
          </a:p>
          <a:p>
            <a:pPr marL="0" indent="0">
              <a:buNone/>
            </a:pPr>
            <a:r>
              <a:rPr lang="en-AU" baseline="30000" dirty="0"/>
              <a:t>2 </a:t>
            </a:r>
            <a:r>
              <a:rPr lang="en-AU" dirty="0"/>
              <a:t>And you shall make no covenant with the inhabitants of this land; you shall tear down their altars.’ </a:t>
            </a:r>
            <a:r>
              <a:rPr lang="en-AU" b="1" dirty="0"/>
              <a:t>But you have not obeyed My voice. Why have you done this? </a:t>
            </a:r>
          </a:p>
          <a:p>
            <a:pPr marL="0" indent="0">
              <a:buNone/>
            </a:pPr>
            <a:r>
              <a:rPr lang="en-AU" baseline="30000" dirty="0"/>
              <a:t>3 </a:t>
            </a:r>
            <a:r>
              <a:rPr lang="en-AU" dirty="0"/>
              <a:t>Therefore I also said, ‘</a:t>
            </a:r>
            <a:r>
              <a:rPr lang="en-AU" b="1" dirty="0"/>
              <a:t>I will not drive them out before you; but they shall be </a:t>
            </a:r>
            <a:r>
              <a:rPr lang="en-AU" b="1" i="1" dirty="0"/>
              <a:t>thorns</a:t>
            </a:r>
            <a:r>
              <a:rPr lang="en-AU" b="1" dirty="0"/>
              <a:t> in your side, </a:t>
            </a:r>
            <a:r>
              <a:rPr lang="en-AU" dirty="0"/>
              <a:t>and their gods shall be a snare to you.’ ” </a:t>
            </a:r>
          </a:p>
          <a:p>
            <a:pPr marL="0" indent="0">
              <a:buNone/>
            </a:pPr>
            <a:r>
              <a:rPr lang="en-AU" baseline="30000" dirty="0"/>
              <a:t>4 </a:t>
            </a:r>
            <a:r>
              <a:rPr lang="en-AU" dirty="0"/>
              <a:t>So it was, when the Angel of the </a:t>
            </a:r>
            <a:r>
              <a:rPr lang="en-AU" cap="small" dirty="0"/>
              <a:t>Lord</a:t>
            </a:r>
            <a:r>
              <a:rPr lang="en-AU" dirty="0"/>
              <a:t> spoke these words to all the children of Israel, that the people lifted up their voices and wept.</a:t>
            </a:r>
          </a:p>
          <a:p>
            <a:pPr marL="0" indent="0">
              <a:buNone/>
            </a:pPr>
            <a:r>
              <a:rPr lang="en-AU" baseline="30000" dirty="0"/>
              <a:t>5 </a:t>
            </a:r>
            <a:r>
              <a:rPr lang="en-AU" dirty="0"/>
              <a:t>Then they called the name of that place </a:t>
            </a:r>
            <a:r>
              <a:rPr lang="en-AU" dirty="0" err="1"/>
              <a:t>Bochim</a:t>
            </a:r>
            <a:r>
              <a:rPr lang="en-AU" dirty="0"/>
              <a:t>; and they sacrificed there to the </a:t>
            </a:r>
            <a:r>
              <a:rPr lang="en-AU" cap="small" dirty="0"/>
              <a:t>Lord</a:t>
            </a:r>
            <a:r>
              <a:rPr lang="en-AU" dirty="0"/>
              <a:t>. </a:t>
            </a:r>
          </a:p>
          <a:p>
            <a:endParaRPr lang="en-AU" dirty="0"/>
          </a:p>
        </p:txBody>
      </p:sp>
      <p:sp>
        <p:nvSpPr>
          <p:cNvPr id="7" name="Title 1">
            <a:extLst>
              <a:ext uri="{FF2B5EF4-FFF2-40B4-BE49-F238E27FC236}">
                <a16:creationId xmlns:a16="http://schemas.microsoft.com/office/drawing/2014/main" id="{A4FC390E-B9D0-4526-8068-102303F81EA0}"/>
              </a:ext>
            </a:extLst>
          </p:cNvPr>
          <p:cNvSpPr>
            <a:spLocks noGrp="1"/>
          </p:cNvSpPr>
          <p:nvPr>
            <p:ph type="title"/>
          </p:nvPr>
        </p:nvSpPr>
        <p:spPr>
          <a:xfrm>
            <a:off x="0" y="16778"/>
            <a:ext cx="9144000" cy="1052736"/>
          </a:xfrm>
        </p:spPr>
        <p:txBody>
          <a:bodyPr/>
          <a:lstStyle/>
          <a:p>
            <a:r>
              <a:rPr lang="en-US" dirty="0"/>
              <a:t>Give me this mountain!</a:t>
            </a:r>
            <a:br>
              <a:rPr lang="en-US" dirty="0"/>
            </a:br>
            <a:r>
              <a:rPr lang="en-AU" sz="2800" b="0" i="1" dirty="0"/>
              <a:t>Overcoming the spirit of </a:t>
            </a:r>
            <a:r>
              <a:rPr lang="en-AU" sz="2800" b="0" i="1" dirty="0">
                <a:solidFill>
                  <a:srgbClr val="FF0000"/>
                </a:solidFill>
              </a:rPr>
              <a:t>retirement</a:t>
            </a:r>
            <a:endParaRPr lang="en-US" b="0" dirty="0"/>
          </a:p>
        </p:txBody>
      </p:sp>
    </p:spTree>
    <p:extLst>
      <p:ext uri="{BB962C8B-B14F-4D97-AF65-F5344CB8AC3E}">
        <p14:creationId xmlns:p14="http://schemas.microsoft.com/office/powerpoint/2010/main" val="531743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207293"/>
            <a:ext cx="8712968" cy="4886003"/>
          </a:xfrm>
        </p:spPr>
        <p:txBody>
          <a:bodyPr>
            <a:normAutofit fontScale="92500" lnSpcReduction="10000"/>
          </a:bodyPr>
          <a:lstStyle/>
          <a:p>
            <a:pPr marL="0" indent="0">
              <a:buNone/>
            </a:pPr>
            <a:r>
              <a:rPr lang="en-AU" sz="3400" b="1" dirty="0"/>
              <a:t>The enemy that you don’t conquer will conquer you</a:t>
            </a:r>
          </a:p>
          <a:p>
            <a:r>
              <a:rPr lang="en-AU" dirty="0" err="1"/>
              <a:t>Deut</a:t>
            </a:r>
            <a:r>
              <a:rPr lang="en-AU" dirty="0"/>
              <a:t> 8:18 It is the Lord that gives you power to get wealth.</a:t>
            </a:r>
          </a:p>
          <a:p>
            <a:r>
              <a:rPr lang="en-AU" dirty="0"/>
              <a:t>God used the Moabites, the Philistines, the Midianites to get Israel’s attention</a:t>
            </a:r>
          </a:p>
          <a:p>
            <a:r>
              <a:rPr lang="en-AU" dirty="0"/>
              <a:t>2 Kings 20:19 Hezekiah careless attitude towards the next generation</a:t>
            </a:r>
          </a:p>
          <a:p>
            <a:r>
              <a:rPr lang="en-AU" dirty="0"/>
              <a:t>Acts 13:36 David served God </a:t>
            </a:r>
            <a:r>
              <a:rPr lang="en-AU" b="1" dirty="0"/>
              <a:t>in his generation </a:t>
            </a:r>
            <a:r>
              <a:rPr lang="en-AU" dirty="0"/>
              <a:t>and left a legacy</a:t>
            </a:r>
          </a:p>
        </p:txBody>
      </p:sp>
      <p:sp>
        <p:nvSpPr>
          <p:cNvPr id="6" name="Title 1">
            <a:extLst>
              <a:ext uri="{FF2B5EF4-FFF2-40B4-BE49-F238E27FC236}">
                <a16:creationId xmlns:a16="http://schemas.microsoft.com/office/drawing/2014/main" id="{993E38D7-4CCE-495D-B82E-F9B55C426EED}"/>
              </a:ext>
            </a:extLst>
          </p:cNvPr>
          <p:cNvSpPr>
            <a:spLocks noGrp="1"/>
          </p:cNvSpPr>
          <p:nvPr>
            <p:ph type="title"/>
          </p:nvPr>
        </p:nvSpPr>
        <p:spPr>
          <a:xfrm>
            <a:off x="0" y="16778"/>
            <a:ext cx="9144000" cy="1052736"/>
          </a:xfrm>
        </p:spPr>
        <p:txBody>
          <a:bodyPr/>
          <a:lstStyle/>
          <a:p>
            <a:r>
              <a:rPr lang="en-US" dirty="0"/>
              <a:t>Give me this mountain!</a:t>
            </a:r>
            <a:br>
              <a:rPr lang="en-US" dirty="0"/>
            </a:br>
            <a:r>
              <a:rPr lang="en-AU" sz="2800" b="0" i="1" dirty="0"/>
              <a:t>Overcoming the spirit of </a:t>
            </a:r>
            <a:r>
              <a:rPr lang="en-AU" sz="2800" b="0" i="1" dirty="0">
                <a:solidFill>
                  <a:srgbClr val="FF0000"/>
                </a:solidFill>
              </a:rPr>
              <a:t>retirement</a:t>
            </a:r>
            <a:endParaRPr lang="en-US" b="0" dirty="0"/>
          </a:p>
        </p:txBody>
      </p:sp>
    </p:spTree>
    <p:extLst>
      <p:ext uri="{BB962C8B-B14F-4D97-AF65-F5344CB8AC3E}">
        <p14:creationId xmlns:p14="http://schemas.microsoft.com/office/powerpoint/2010/main" val="2685223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196752"/>
            <a:ext cx="5832648" cy="5040560"/>
          </a:xfrm>
          <a:solidFill>
            <a:schemeClr val="bg1"/>
          </a:solidFill>
        </p:spPr>
        <p:txBody>
          <a:bodyPr>
            <a:noAutofit/>
          </a:bodyPr>
          <a:lstStyle/>
          <a:p>
            <a:pPr marL="0" indent="0">
              <a:buNone/>
            </a:pPr>
            <a:r>
              <a:rPr lang="en-AU" sz="2000" dirty="0"/>
              <a:t>“First they came for the Socialists,</a:t>
            </a:r>
          </a:p>
          <a:p>
            <a:pPr marL="0" indent="0">
              <a:buNone/>
            </a:pPr>
            <a:r>
              <a:rPr lang="en-AU" sz="2000" dirty="0"/>
              <a:t>and I did not speak out—</a:t>
            </a:r>
          </a:p>
          <a:p>
            <a:pPr marL="0" indent="0">
              <a:buNone/>
            </a:pPr>
            <a:r>
              <a:rPr lang="en-AU" sz="2000" dirty="0"/>
              <a:t>Because I was not a Socialist.</a:t>
            </a:r>
          </a:p>
          <a:p>
            <a:pPr marL="0" indent="0">
              <a:buNone/>
            </a:pPr>
            <a:endParaRPr lang="en-AU" sz="2000" dirty="0"/>
          </a:p>
          <a:p>
            <a:pPr marL="0" indent="0">
              <a:buNone/>
            </a:pPr>
            <a:r>
              <a:rPr lang="en-AU" sz="2000" dirty="0"/>
              <a:t>Then they came for the Trade Unionists,</a:t>
            </a:r>
          </a:p>
          <a:p>
            <a:pPr marL="0" indent="0">
              <a:buNone/>
            </a:pPr>
            <a:r>
              <a:rPr lang="en-AU" sz="2000" dirty="0"/>
              <a:t>and I did not speak out— </a:t>
            </a:r>
          </a:p>
          <a:p>
            <a:pPr marL="0" indent="0">
              <a:buNone/>
            </a:pPr>
            <a:r>
              <a:rPr lang="en-AU" sz="2000" dirty="0"/>
              <a:t>Because I was not a Trade Unionist.</a:t>
            </a:r>
          </a:p>
          <a:p>
            <a:pPr marL="0" indent="0">
              <a:buNone/>
            </a:pPr>
            <a:endParaRPr lang="en-AU" sz="2000" dirty="0"/>
          </a:p>
          <a:p>
            <a:pPr marL="0" indent="0">
              <a:buNone/>
            </a:pPr>
            <a:r>
              <a:rPr lang="en-AU" sz="2000" dirty="0"/>
              <a:t>Then they came for the Jews,</a:t>
            </a:r>
          </a:p>
          <a:p>
            <a:pPr marL="0" indent="0">
              <a:buNone/>
            </a:pPr>
            <a:r>
              <a:rPr lang="en-AU" sz="2000" dirty="0"/>
              <a:t>and I did not speak out— </a:t>
            </a:r>
          </a:p>
          <a:p>
            <a:pPr marL="0" indent="0">
              <a:buNone/>
            </a:pPr>
            <a:r>
              <a:rPr lang="en-AU" sz="2000" dirty="0"/>
              <a:t>Because I was not a Jew.</a:t>
            </a:r>
          </a:p>
          <a:p>
            <a:pPr marL="0" indent="0">
              <a:buNone/>
            </a:pPr>
            <a:endParaRPr lang="en-AU" sz="2000" dirty="0"/>
          </a:p>
          <a:p>
            <a:pPr marL="0" indent="0">
              <a:buNone/>
            </a:pPr>
            <a:r>
              <a:rPr lang="en-AU" sz="2000" dirty="0"/>
              <a:t>Then they came for me—and there was no one left to speak for me.</a:t>
            </a:r>
          </a:p>
        </p:txBody>
      </p:sp>
      <p:pic>
        <p:nvPicPr>
          <p:cNvPr id="4098" name="Picture 2" descr="Image result for martin niemol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1672" y="1196752"/>
            <a:ext cx="2556792" cy="340518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317940" y="4737574"/>
            <a:ext cx="2304256" cy="369332"/>
          </a:xfrm>
          <a:prstGeom prst="rect">
            <a:avLst/>
          </a:prstGeom>
          <a:noFill/>
        </p:spPr>
        <p:txBody>
          <a:bodyPr wrap="square" rtlCol="0">
            <a:spAutoFit/>
          </a:bodyPr>
          <a:lstStyle/>
          <a:p>
            <a:pPr algn="ctr"/>
            <a:r>
              <a:rPr lang="en-AU" b="1" dirty="0"/>
              <a:t>Martin Niemöller</a:t>
            </a:r>
            <a:endParaRPr lang="en-AU" b="1" i="1" dirty="0"/>
          </a:p>
        </p:txBody>
      </p:sp>
      <p:sp>
        <p:nvSpPr>
          <p:cNvPr id="8" name="Title 1">
            <a:extLst>
              <a:ext uri="{FF2B5EF4-FFF2-40B4-BE49-F238E27FC236}">
                <a16:creationId xmlns:a16="http://schemas.microsoft.com/office/drawing/2014/main" id="{FA775360-EABE-4527-908B-640C2792AF4D}"/>
              </a:ext>
            </a:extLst>
          </p:cNvPr>
          <p:cNvSpPr>
            <a:spLocks noGrp="1"/>
          </p:cNvSpPr>
          <p:nvPr>
            <p:ph type="title"/>
          </p:nvPr>
        </p:nvSpPr>
        <p:spPr>
          <a:xfrm>
            <a:off x="0" y="16778"/>
            <a:ext cx="9144000" cy="1052736"/>
          </a:xfrm>
        </p:spPr>
        <p:txBody>
          <a:bodyPr/>
          <a:lstStyle/>
          <a:p>
            <a:r>
              <a:rPr lang="en-US" dirty="0"/>
              <a:t>Give me a new heart and spirit!</a:t>
            </a:r>
            <a:br>
              <a:rPr lang="en-US" dirty="0"/>
            </a:br>
            <a:r>
              <a:rPr lang="en-AU" sz="2800" b="0" i="1" dirty="0"/>
              <a:t>Overcoming the spirit of </a:t>
            </a:r>
            <a:r>
              <a:rPr lang="en-AU" sz="2800" b="0" i="1" dirty="0">
                <a:solidFill>
                  <a:srgbClr val="FF0000"/>
                </a:solidFill>
              </a:rPr>
              <a:t>apathy</a:t>
            </a:r>
            <a:endParaRPr lang="en-US" b="0" dirty="0"/>
          </a:p>
        </p:txBody>
      </p:sp>
    </p:spTree>
    <p:extLst>
      <p:ext uri="{BB962C8B-B14F-4D97-AF65-F5344CB8AC3E}">
        <p14:creationId xmlns:p14="http://schemas.microsoft.com/office/powerpoint/2010/main" val="42218495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196752"/>
            <a:ext cx="8712968" cy="1872208"/>
          </a:xfrm>
          <a:noFill/>
        </p:spPr>
        <p:txBody>
          <a:bodyPr>
            <a:noAutofit/>
          </a:bodyPr>
          <a:lstStyle/>
          <a:p>
            <a:pPr marL="0" indent="0">
              <a:buNone/>
            </a:pPr>
            <a:r>
              <a:rPr lang="en-AU" sz="2400" dirty="0" err="1"/>
              <a:t>Jer</a:t>
            </a:r>
            <a:r>
              <a:rPr lang="en-AU" sz="2400" dirty="0"/>
              <a:t> 29:7</a:t>
            </a:r>
          </a:p>
          <a:p>
            <a:pPr marL="0" indent="0">
              <a:buNone/>
            </a:pPr>
            <a:r>
              <a:rPr lang="en-AU" sz="2400" dirty="0"/>
              <a:t>And seek the peace of the city where I have caused you to be carried away captive, and pray to the </a:t>
            </a:r>
            <a:r>
              <a:rPr lang="en-AU" sz="2400" cap="small" dirty="0"/>
              <a:t>Lord</a:t>
            </a:r>
            <a:r>
              <a:rPr lang="en-AU" sz="2400" dirty="0"/>
              <a:t> for it; for in its peace you will have peace.</a:t>
            </a:r>
          </a:p>
        </p:txBody>
      </p:sp>
      <p:sp>
        <p:nvSpPr>
          <p:cNvPr id="8" name="Title 1">
            <a:extLst>
              <a:ext uri="{FF2B5EF4-FFF2-40B4-BE49-F238E27FC236}">
                <a16:creationId xmlns:a16="http://schemas.microsoft.com/office/drawing/2014/main" id="{FA775360-EABE-4527-908B-640C2792AF4D}"/>
              </a:ext>
            </a:extLst>
          </p:cNvPr>
          <p:cNvSpPr>
            <a:spLocks noGrp="1"/>
          </p:cNvSpPr>
          <p:nvPr>
            <p:ph type="title"/>
          </p:nvPr>
        </p:nvSpPr>
        <p:spPr>
          <a:xfrm>
            <a:off x="0" y="16778"/>
            <a:ext cx="9144000" cy="1052736"/>
          </a:xfrm>
        </p:spPr>
        <p:txBody>
          <a:bodyPr/>
          <a:lstStyle/>
          <a:p>
            <a:r>
              <a:rPr lang="en-US" dirty="0"/>
              <a:t>Give me a new heart and spirit!</a:t>
            </a:r>
            <a:br>
              <a:rPr lang="en-US" dirty="0"/>
            </a:br>
            <a:r>
              <a:rPr lang="en-AU" sz="2800" b="0" i="1" dirty="0"/>
              <a:t>Overcoming the spirit of </a:t>
            </a:r>
            <a:r>
              <a:rPr lang="en-AU" sz="2800" b="0" i="1" dirty="0">
                <a:solidFill>
                  <a:srgbClr val="FF0000"/>
                </a:solidFill>
              </a:rPr>
              <a:t>apathy</a:t>
            </a:r>
            <a:endParaRPr lang="en-US" b="0" dirty="0"/>
          </a:p>
        </p:txBody>
      </p:sp>
      <p:pic>
        <p:nvPicPr>
          <p:cNvPr id="4" name="Picture 3">
            <a:extLst>
              <a:ext uri="{FF2B5EF4-FFF2-40B4-BE49-F238E27FC236}">
                <a16:creationId xmlns:a16="http://schemas.microsoft.com/office/drawing/2014/main" id="{691AC4FD-1656-45F9-9F56-DFF7DE0D52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78" y="3215891"/>
            <a:ext cx="9144000" cy="3657600"/>
          </a:xfrm>
          <a:prstGeom prst="rect">
            <a:avLst/>
          </a:prstGeom>
        </p:spPr>
      </p:pic>
    </p:spTree>
    <p:extLst>
      <p:ext uri="{BB962C8B-B14F-4D97-AF65-F5344CB8AC3E}">
        <p14:creationId xmlns:p14="http://schemas.microsoft.com/office/powerpoint/2010/main" val="23723250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A731F0-CA04-4F99-82BF-1C84FABF1363}"/>
              </a:ext>
            </a:extLst>
          </p:cNvPr>
          <p:cNvSpPr>
            <a:spLocks noGrp="1"/>
          </p:cNvSpPr>
          <p:nvPr>
            <p:ph idx="1"/>
          </p:nvPr>
        </p:nvSpPr>
        <p:spPr>
          <a:xfrm>
            <a:off x="251520" y="1340768"/>
            <a:ext cx="8712968" cy="4752528"/>
          </a:xfrm>
        </p:spPr>
        <p:txBody>
          <a:bodyPr>
            <a:normAutofit fontScale="92500" lnSpcReduction="20000"/>
          </a:bodyPr>
          <a:lstStyle/>
          <a:p>
            <a:pPr marL="0" indent="0">
              <a:buNone/>
            </a:pPr>
            <a:r>
              <a:rPr lang="en-AU" sz="2800" dirty="0"/>
              <a:t>Prov 31:8-9 Open your mouth for the speechless,</a:t>
            </a:r>
          </a:p>
          <a:p>
            <a:pPr marL="0" indent="0">
              <a:buNone/>
            </a:pPr>
            <a:r>
              <a:rPr lang="en-AU" sz="2800" dirty="0"/>
              <a:t>In the cause of all who are appointed to die. Open your mouth, judge righteously, And plead the cause of the poor and needy.</a:t>
            </a:r>
          </a:p>
          <a:p>
            <a:pPr marL="0" indent="0">
              <a:buNone/>
            </a:pPr>
            <a:endParaRPr lang="en-AU" sz="2800" dirty="0"/>
          </a:p>
          <a:p>
            <a:pPr marL="0" indent="0">
              <a:buNone/>
            </a:pPr>
            <a:r>
              <a:rPr lang="en-AU" sz="2800" dirty="0"/>
              <a:t>1 Tim 2:1-4 Therefore I exhort first of all that </a:t>
            </a:r>
            <a:r>
              <a:rPr lang="en-AU" sz="2800" b="1" dirty="0"/>
              <a:t>supplications, prayers, intercessions, and giving of thanks be made for all men, for kings and all who are in authority,</a:t>
            </a:r>
            <a:r>
              <a:rPr lang="en-AU" sz="2800" dirty="0"/>
              <a:t> that we may lead a quiet and peaceable life in all godliness and reverence. For this is good and acceptable in the sight of God our Saviour, </a:t>
            </a:r>
            <a:r>
              <a:rPr lang="en-AU" sz="2800" b="1" dirty="0"/>
              <a:t>who desires all men to be saved and to come to the knowledge of the truth.</a:t>
            </a:r>
          </a:p>
          <a:p>
            <a:pPr marL="0" indent="0">
              <a:buNone/>
            </a:pPr>
            <a:endParaRPr lang="en-AU" sz="2700" dirty="0"/>
          </a:p>
        </p:txBody>
      </p:sp>
      <p:sp>
        <p:nvSpPr>
          <p:cNvPr id="4" name="Title 1">
            <a:extLst>
              <a:ext uri="{FF2B5EF4-FFF2-40B4-BE49-F238E27FC236}">
                <a16:creationId xmlns:a16="http://schemas.microsoft.com/office/drawing/2014/main" id="{C5635BBA-0790-45BD-BA22-6202BD4A6F19}"/>
              </a:ext>
            </a:extLst>
          </p:cNvPr>
          <p:cNvSpPr>
            <a:spLocks noGrp="1"/>
          </p:cNvSpPr>
          <p:nvPr>
            <p:ph type="title"/>
          </p:nvPr>
        </p:nvSpPr>
        <p:spPr>
          <a:xfrm>
            <a:off x="0" y="16778"/>
            <a:ext cx="9144000" cy="1052736"/>
          </a:xfrm>
        </p:spPr>
        <p:txBody>
          <a:bodyPr/>
          <a:lstStyle/>
          <a:p>
            <a:r>
              <a:rPr lang="en-US" dirty="0"/>
              <a:t>Give me a new heart and spirit!</a:t>
            </a:r>
            <a:br>
              <a:rPr lang="en-US" dirty="0"/>
            </a:br>
            <a:r>
              <a:rPr lang="en-AU" sz="2800" b="0" i="1" dirty="0"/>
              <a:t>Overcoming the spirit of </a:t>
            </a:r>
            <a:r>
              <a:rPr lang="en-AU" sz="2800" b="0" i="1" dirty="0">
                <a:solidFill>
                  <a:srgbClr val="FF0000"/>
                </a:solidFill>
              </a:rPr>
              <a:t>apathy</a:t>
            </a:r>
            <a:endParaRPr lang="en-US" b="0" dirty="0"/>
          </a:p>
        </p:txBody>
      </p:sp>
    </p:spTree>
    <p:extLst>
      <p:ext uri="{BB962C8B-B14F-4D97-AF65-F5344CB8AC3E}">
        <p14:creationId xmlns:p14="http://schemas.microsoft.com/office/powerpoint/2010/main" val="35928693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DAEBC72-9E0A-4B98-B6C8-8DF3B01E0769}"/>
              </a:ext>
            </a:extLst>
          </p:cNvPr>
          <p:cNvPicPr>
            <a:picLocks noChangeAspect="1"/>
          </p:cNvPicPr>
          <p:nvPr/>
        </p:nvPicPr>
        <p:blipFill>
          <a:blip r:embed="rId3"/>
          <a:stretch>
            <a:fillRect/>
          </a:stretch>
        </p:blipFill>
        <p:spPr>
          <a:xfrm rot="21030194">
            <a:off x="-11147" y="1469495"/>
            <a:ext cx="9144000" cy="894675"/>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F2539488-3916-4EB2-8AC7-17AE51BB99EE}"/>
              </a:ext>
            </a:extLst>
          </p:cNvPr>
          <p:cNvPicPr>
            <a:picLocks noChangeAspect="1"/>
          </p:cNvPicPr>
          <p:nvPr/>
        </p:nvPicPr>
        <p:blipFill>
          <a:blip r:embed="rId4"/>
          <a:stretch>
            <a:fillRect/>
          </a:stretch>
        </p:blipFill>
        <p:spPr>
          <a:xfrm>
            <a:off x="227629" y="2996952"/>
            <a:ext cx="4138215" cy="3253812"/>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467603F3-F9FC-4DA5-9F25-F3A64D8D1421}"/>
              </a:ext>
            </a:extLst>
          </p:cNvPr>
          <p:cNvPicPr>
            <a:picLocks noChangeAspect="1"/>
          </p:cNvPicPr>
          <p:nvPr/>
        </p:nvPicPr>
        <p:blipFill>
          <a:blip r:embed="rId5"/>
          <a:stretch>
            <a:fillRect/>
          </a:stretch>
        </p:blipFill>
        <p:spPr>
          <a:xfrm rot="467157">
            <a:off x="3323431" y="2846432"/>
            <a:ext cx="5784088" cy="932178"/>
          </a:xfrm>
          <a:prstGeom prst="rect">
            <a:avLst/>
          </a:prstGeom>
          <a:ln>
            <a:noFill/>
          </a:ln>
          <a:effectLst>
            <a:outerShdw blurRad="292100" dist="139700" dir="2700000" algn="tl" rotWithShape="0">
              <a:srgbClr val="333333">
                <a:alpha val="65000"/>
              </a:srgbClr>
            </a:outerShdw>
          </a:effectLst>
        </p:spPr>
      </p:pic>
      <p:sp>
        <p:nvSpPr>
          <p:cNvPr id="11" name="Title 1">
            <a:extLst>
              <a:ext uri="{FF2B5EF4-FFF2-40B4-BE49-F238E27FC236}">
                <a16:creationId xmlns:a16="http://schemas.microsoft.com/office/drawing/2014/main" id="{0FB9B848-62B8-4E01-A326-A7DB2CC27E58}"/>
              </a:ext>
            </a:extLst>
          </p:cNvPr>
          <p:cNvSpPr>
            <a:spLocks noGrp="1"/>
          </p:cNvSpPr>
          <p:nvPr>
            <p:ph type="title"/>
          </p:nvPr>
        </p:nvSpPr>
        <p:spPr>
          <a:xfrm>
            <a:off x="0" y="16778"/>
            <a:ext cx="9144000" cy="1052736"/>
          </a:xfrm>
        </p:spPr>
        <p:txBody>
          <a:bodyPr/>
          <a:lstStyle/>
          <a:p>
            <a:r>
              <a:rPr lang="en-US" dirty="0"/>
              <a:t>Give me a new heart and spirit!</a:t>
            </a:r>
            <a:br>
              <a:rPr lang="en-US" dirty="0"/>
            </a:br>
            <a:r>
              <a:rPr lang="en-AU" sz="2800" b="0" i="1" dirty="0"/>
              <a:t>Overcoming the spirit of </a:t>
            </a:r>
            <a:r>
              <a:rPr lang="en-AU" sz="2800" b="0" i="1" dirty="0">
                <a:solidFill>
                  <a:srgbClr val="FF0000"/>
                </a:solidFill>
              </a:rPr>
              <a:t>apathy</a:t>
            </a:r>
            <a:endParaRPr lang="en-US" b="0" dirty="0"/>
          </a:p>
        </p:txBody>
      </p:sp>
      <p:pic>
        <p:nvPicPr>
          <p:cNvPr id="14" name="Picture 13">
            <a:extLst>
              <a:ext uri="{FF2B5EF4-FFF2-40B4-BE49-F238E27FC236}">
                <a16:creationId xmlns:a16="http://schemas.microsoft.com/office/drawing/2014/main" id="{171904FE-7BC6-49C4-A6A5-6394B7FFD77A}"/>
              </a:ext>
            </a:extLst>
          </p:cNvPr>
          <p:cNvPicPr>
            <a:picLocks noChangeAspect="1"/>
          </p:cNvPicPr>
          <p:nvPr/>
        </p:nvPicPr>
        <p:blipFill>
          <a:blip r:embed="rId6"/>
          <a:stretch>
            <a:fillRect/>
          </a:stretch>
        </p:blipFill>
        <p:spPr>
          <a:xfrm rot="21153297">
            <a:off x="3073709" y="4722830"/>
            <a:ext cx="5835899" cy="96179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20338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A731F0-CA04-4F99-82BF-1C84FABF1363}"/>
              </a:ext>
            </a:extLst>
          </p:cNvPr>
          <p:cNvSpPr>
            <a:spLocks noGrp="1"/>
          </p:cNvSpPr>
          <p:nvPr>
            <p:ph idx="1"/>
          </p:nvPr>
        </p:nvSpPr>
        <p:spPr>
          <a:xfrm>
            <a:off x="251520" y="1340768"/>
            <a:ext cx="8712968" cy="4752528"/>
          </a:xfrm>
        </p:spPr>
        <p:txBody>
          <a:bodyPr>
            <a:normAutofit/>
          </a:bodyPr>
          <a:lstStyle/>
          <a:p>
            <a:pPr marL="0" indent="0">
              <a:buNone/>
            </a:pPr>
            <a:r>
              <a:rPr lang="en-AU" sz="2800" dirty="0" err="1"/>
              <a:t>Eze</a:t>
            </a:r>
            <a:r>
              <a:rPr lang="en-AU" sz="2800" dirty="0"/>
              <a:t> 36:26 I will give you a new heart and put a new spirit within you; I will take the heart of stone out of your flesh and give you a heart of flesh. I will put My Spirit within you and cause you to walk in My statutes, and you will keep My judgments and do them. </a:t>
            </a:r>
            <a:endParaRPr lang="en-AU" sz="2700" dirty="0"/>
          </a:p>
        </p:txBody>
      </p:sp>
      <p:sp>
        <p:nvSpPr>
          <p:cNvPr id="4" name="Title 1">
            <a:extLst>
              <a:ext uri="{FF2B5EF4-FFF2-40B4-BE49-F238E27FC236}">
                <a16:creationId xmlns:a16="http://schemas.microsoft.com/office/drawing/2014/main" id="{C5635BBA-0790-45BD-BA22-6202BD4A6F19}"/>
              </a:ext>
            </a:extLst>
          </p:cNvPr>
          <p:cNvSpPr>
            <a:spLocks noGrp="1"/>
          </p:cNvSpPr>
          <p:nvPr>
            <p:ph type="title"/>
          </p:nvPr>
        </p:nvSpPr>
        <p:spPr>
          <a:xfrm>
            <a:off x="0" y="16778"/>
            <a:ext cx="9144000" cy="1052736"/>
          </a:xfrm>
        </p:spPr>
        <p:txBody>
          <a:bodyPr/>
          <a:lstStyle/>
          <a:p>
            <a:r>
              <a:rPr lang="en-US" dirty="0"/>
              <a:t>Give me a new heart and spirit!</a:t>
            </a:r>
            <a:br>
              <a:rPr lang="en-US" dirty="0"/>
            </a:br>
            <a:r>
              <a:rPr lang="en-AU" sz="2800" b="0" i="1" dirty="0"/>
              <a:t>Overcoming the spirit of </a:t>
            </a:r>
            <a:r>
              <a:rPr lang="en-AU" sz="2800" b="0" i="1" dirty="0">
                <a:solidFill>
                  <a:srgbClr val="FF0000"/>
                </a:solidFill>
              </a:rPr>
              <a:t>apathy</a:t>
            </a:r>
            <a:endParaRPr lang="en-US" b="0" dirty="0"/>
          </a:p>
        </p:txBody>
      </p:sp>
    </p:spTree>
    <p:extLst>
      <p:ext uri="{BB962C8B-B14F-4D97-AF65-F5344CB8AC3E}">
        <p14:creationId xmlns:p14="http://schemas.microsoft.com/office/powerpoint/2010/main" val="37842039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5635BBA-0790-45BD-BA22-6202BD4A6F19}"/>
              </a:ext>
            </a:extLst>
          </p:cNvPr>
          <p:cNvSpPr>
            <a:spLocks noGrp="1"/>
          </p:cNvSpPr>
          <p:nvPr>
            <p:ph type="title"/>
          </p:nvPr>
        </p:nvSpPr>
        <p:spPr/>
        <p:txBody>
          <a:bodyPr/>
          <a:lstStyle/>
          <a:p>
            <a:r>
              <a:rPr lang="en-US" dirty="0"/>
              <a:t>That I may know Him</a:t>
            </a:r>
            <a:br>
              <a:rPr lang="en-US" dirty="0"/>
            </a:br>
            <a:r>
              <a:rPr lang="en-AU" sz="2800" b="0" i="1" dirty="0"/>
              <a:t>Overcoming the spirit of </a:t>
            </a:r>
            <a:r>
              <a:rPr lang="en-AU" sz="2800" b="0" i="1" dirty="0">
                <a:solidFill>
                  <a:srgbClr val="FF0000"/>
                </a:solidFill>
              </a:rPr>
              <a:t>familiarity</a:t>
            </a:r>
            <a:endParaRPr lang="en-US" b="0" dirty="0"/>
          </a:p>
        </p:txBody>
      </p:sp>
      <p:pic>
        <p:nvPicPr>
          <p:cNvPr id="14" name="Picture 13">
            <a:extLst>
              <a:ext uri="{FF2B5EF4-FFF2-40B4-BE49-F238E27FC236}">
                <a16:creationId xmlns:a16="http://schemas.microsoft.com/office/drawing/2014/main" id="{E369A74B-04E3-4231-9719-8B60569421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1073" y="1340768"/>
            <a:ext cx="4856991" cy="2726391"/>
          </a:xfrm>
          <a:prstGeom prst="rect">
            <a:avLst/>
          </a:prstGeom>
        </p:spPr>
      </p:pic>
      <p:sp>
        <p:nvSpPr>
          <p:cNvPr id="16" name="Content Placeholder 15">
            <a:extLst>
              <a:ext uri="{FF2B5EF4-FFF2-40B4-BE49-F238E27FC236}">
                <a16:creationId xmlns:a16="http://schemas.microsoft.com/office/drawing/2014/main" id="{8E7ED98C-DCBF-44CE-A611-C2104EA40892}"/>
              </a:ext>
            </a:extLst>
          </p:cNvPr>
          <p:cNvSpPr>
            <a:spLocks noGrp="1"/>
          </p:cNvSpPr>
          <p:nvPr>
            <p:ph idx="1"/>
          </p:nvPr>
        </p:nvSpPr>
        <p:spPr>
          <a:xfrm>
            <a:off x="301552" y="4221088"/>
            <a:ext cx="8712968" cy="2194002"/>
          </a:xfrm>
        </p:spPr>
        <p:txBody>
          <a:bodyPr>
            <a:normAutofit/>
          </a:bodyPr>
          <a:lstStyle/>
          <a:p>
            <a:pPr marL="0" indent="0">
              <a:buNone/>
            </a:pPr>
            <a:r>
              <a:rPr lang="en-AU" sz="2400" dirty="0"/>
              <a:t>Our foundation is tested in times of pressure</a:t>
            </a:r>
          </a:p>
          <a:p>
            <a:pPr marL="0" indent="0">
              <a:buNone/>
            </a:pPr>
            <a:r>
              <a:rPr lang="en-AU" sz="2400" dirty="0"/>
              <a:t>Phil 1:6, 2:12</a:t>
            </a:r>
          </a:p>
        </p:txBody>
      </p:sp>
    </p:spTree>
    <p:extLst>
      <p:ext uri="{BB962C8B-B14F-4D97-AF65-F5344CB8AC3E}">
        <p14:creationId xmlns:p14="http://schemas.microsoft.com/office/powerpoint/2010/main" val="27340894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AU" dirty="0"/>
              <a:t>Rev 21:7 He </a:t>
            </a:r>
            <a:r>
              <a:rPr lang="en-AU" b="1" dirty="0"/>
              <a:t>who overcomes </a:t>
            </a:r>
            <a:r>
              <a:rPr lang="en-AU" dirty="0"/>
              <a:t>will inherit all things, and I will be his God and he shall be My son</a:t>
            </a:r>
          </a:p>
          <a:p>
            <a:r>
              <a:rPr lang="en-AU" b="1" dirty="0"/>
              <a:t>God has destined us to be overcomers! </a:t>
            </a:r>
          </a:p>
          <a:p>
            <a:r>
              <a:rPr lang="en-AU" dirty="0"/>
              <a:t>Recognise the spirits operating, cast it out and change our mindsets to… </a:t>
            </a:r>
          </a:p>
          <a:p>
            <a:pPr lvl="1"/>
            <a:r>
              <a:rPr lang="en-AU" dirty="0"/>
              <a:t>Give me this mountain! </a:t>
            </a:r>
          </a:p>
          <a:p>
            <a:pPr lvl="1"/>
            <a:r>
              <a:rPr lang="en-AU" dirty="0"/>
              <a:t>Give me a new heart!</a:t>
            </a:r>
          </a:p>
          <a:p>
            <a:pPr lvl="1"/>
            <a:r>
              <a:rPr lang="en-AU" dirty="0"/>
              <a:t>That I may know Him! </a:t>
            </a:r>
          </a:p>
          <a:p>
            <a:pPr marL="0" indent="0">
              <a:buNone/>
            </a:pPr>
            <a:endParaRPr lang="en-US" sz="2400" b="1" i="1" dirty="0"/>
          </a:p>
        </p:txBody>
      </p:sp>
      <p:sp>
        <p:nvSpPr>
          <p:cNvPr id="4" name="Title 3"/>
          <p:cNvSpPr>
            <a:spLocks noGrp="1"/>
          </p:cNvSpPr>
          <p:nvPr>
            <p:ph type="title"/>
          </p:nvPr>
        </p:nvSpPr>
        <p:spPr/>
        <p:txBody>
          <a:bodyPr/>
          <a:lstStyle/>
          <a:p>
            <a:r>
              <a:rPr lang="en-AU" dirty="0"/>
              <a:t>Conclusion</a:t>
            </a:r>
          </a:p>
        </p:txBody>
      </p:sp>
    </p:spTree>
    <p:extLst>
      <p:ext uri="{BB962C8B-B14F-4D97-AF65-F5344CB8AC3E}">
        <p14:creationId xmlns:p14="http://schemas.microsoft.com/office/powerpoint/2010/main" val="19059014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1887</TotalTime>
  <Words>2536</Words>
  <Application>Microsoft Office PowerPoint</Application>
  <PresentationFormat>On-screen Show (4:3)</PresentationFormat>
  <Paragraphs>157</Paragraphs>
  <Slides>17</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맑은 고딕</vt:lpstr>
      <vt:lpstr>Arial</vt:lpstr>
      <vt:lpstr>Calibri</vt:lpstr>
      <vt:lpstr>Century Gothic</vt:lpstr>
      <vt:lpstr>Office Theme</vt:lpstr>
      <vt:lpstr>The lessons we fail to learn Overcoming cycles of defeat</vt:lpstr>
      <vt:lpstr>Can you relate to this?</vt:lpstr>
      <vt:lpstr>Key Scriptures </vt:lpstr>
      <vt:lpstr>Key Scriptures </vt:lpstr>
      <vt:lpstr>Key Scriptures </vt:lpstr>
      <vt:lpstr>Judges – cycles of victory and defeat</vt:lpstr>
      <vt:lpstr>Overview</vt:lpstr>
      <vt:lpstr>Give me this mountain! Overcoming the spirit of retirement</vt:lpstr>
      <vt:lpstr>Give me this mountain! Overcoming the spirit of retirement</vt:lpstr>
      <vt:lpstr>Give me this mountain! Overcoming the spirit of retirement</vt:lpstr>
      <vt:lpstr>Give me a new heart and spirit! Overcoming the spirit of apathy</vt:lpstr>
      <vt:lpstr>Give me a new heart and spirit! Overcoming the spirit of apathy</vt:lpstr>
      <vt:lpstr>Give me a new heart and spirit! Overcoming the spirit of apathy</vt:lpstr>
      <vt:lpstr>Give me a new heart and spirit! Overcoming the spirit of apathy</vt:lpstr>
      <vt:lpstr>Give me a new heart and spirit! Overcoming the spirit of apathy</vt:lpstr>
      <vt:lpstr>That I may know Him Overcoming the spirit of familiarity</vt:lpstr>
      <vt:lpstr>Conclusion</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Grace Liew</cp:lastModifiedBy>
  <cp:revision>74</cp:revision>
  <dcterms:created xsi:type="dcterms:W3CDTF">2014-04-01T16:35:38Z</dcterms:created>
  <dcterms:modified xsi:type="dcterms:W3CDTF">2018-08-25T12:44:22Z</dcterms:modified>
</cp:coreProperties>
</file>